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5"/>
  </p:notesMasterIdLst>
  <p:sldIdLst>
    <p:sldId id="256" r:id="rId5"/>
    <p:sldId id="294" r:id="rId6"/>
    <p:sldId id="267" r:id="rId7"/>
    <p:sldId id="265" r:id="rId8"/>
    <p:sldId id="272" r:id="rId9"/>
    <p:sldId id="269" r:id="rId10"/>
    <p:sldId id="290" r:id="rId11"/>
    <p:sldId id="291" r:id="rId12"/>
    <p:sldId id="283" r:id="rId13"/>
    <p:sldId id="295" r:id="rId14"/>
  </p:sldIdLst>
  <p:sldSz cx="9906000" cy="6858000" type="A4"/>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555" userDrawn="1">
          <p15:clr>
            <a:srgbClr val="A4A3A4"/>
          </p15:clr>
        </p15:guide>
        <p15:guide id="2" pos="3369" userDrawn="1">
          <p15:clr>
            <a:srgbClr val="A4A3A4"/>
          </p15:clr>
        </p15:guide>
        <p15:guide id="3" orient="horz" pos="1915" userDrawn="1">
          <p15:clr>
            <a:srgbClr val="A4A3A4"/>
          </p15:clr>
        </p15:guide>
        <p15:guide id="4" orient="horz" pos="3521" userDrawn="1">
          <p15:clr>
            <a:srgbClr val="A4A3A4"/>
          </p15:clr>
        </p15:guide>
        <p15:guide id="5" pos="412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47678"/>
    <a:srgbClr val="D9D9D9"/>
    <a:srgbClr val="BC204B"/>
    <a:srgbClr val="F68D2E"/>
    <a:srgbClr val="EAAA00"/>
    <a:srgbClr val="43B02A"/>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434" autoAdjust="0"/>
  </p:normalViewPr>
  <p:slideViewPr>
    <p:cSldViewPr snapToGrid="0" showGuides="1">
      <p:cViewPr>
        <p:scale>
          <a:sx n="66" d="100"/>
          <a:sy n="66" d="100"/>
        </p:scale>
        <p:origin x="1290" y="60"/>
      </p:cViewPr>
      <p:guideLst>
        <p:guide pos="1555"/>
        <p:guide pos="3369"/>
        <p:guide orient="horz" pos="1915"/>
        <p:guide orient="horz" pos="3521"/>
        <p:guide pos="4123"/>
      </p:guideLst>
    </p:cSldViewPr>
  </p:slideViewPr>
  <p:outlineViewPr>
    <p:cViewPr>
      <p:scale>
        <a:sx n="33" d="100"/>
        <a:sy n="33" d="100"/>
      </p:scale>
      <p:origin x="0" y="-6372"/>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media/image1.jpeg>
</file>

<file path=ppt/media/image2.jpeg>
</file>

<file path=ppt/media/image3.jpg>
</file>

<file path=ppt/media/image4.png>
</file>

<file path=ppt/media/image5.png>
</file>

<file path=ppt/media/image6.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B58B7F-C550-4475-AEC4-8CEC5EC1DF21}" type="datetimeFigureOut">
              <a:rPr lang="de-DE" smtClean="0"/>
              <a:t>21.04.2017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B76249-1B54-41EE-9143-E865185F3315}" type="slidenum">
              <a:rPr lang="de-DE" smtClean="0"/>
              <a:t>‹Nr.›</a:t>
            </a:fld>
            <a:endParaRPr lang="de-DE"/>
          </a:p>
        </p:txBody>
      </p:sp>
    </p:spTree>
    <p:extLst>
      <p:ext uri="{BB962C8B-B14F-4D97-AF65-F5344CB8AC3E}">
        <p14:creationId xmlns:p14="http://schemas.microsoft.com/office/powerpoint/2010/main" val="2688517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62FDB911-8F17-4492-BCBD-56AB6B438C36}" type="slidenum">
              <a:rPr lang="en-US" smtClean="0"/>
              <a:t>2</a:t>
            </a:fld>
            <a:endParaRPr lang="en-US"/>
          </a:p>
        </p:txBody>
      </p:sp>
    </p:spTree>
    <p:extLst>
      <p:ext uri="{BB962C8B-B14F-4D97-AF65-F5344CB8AC3E}">
        <p14:creationId xmlns:p14="http://schemas.microsoft.com/office/powerpoint/2010/main" val="42266708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10"/>
          </p:nvPr>
        </p:nvSpPr>
        <p:spPr/>
        <p:txBody>
          <a:bodyPr/>
          <a:lstStyle/>
          <a:p>
            <a:fld id="{62FDB911-8F17-4492-BCBD-56AB6B438C36}" type="slidenum">
              <a:rPr lang="en-US" smtClean="0"/>
              <a:t>10</a:t>
            </a:fld>
            <a:endParaRPr lang="en-US"/>
          </a:p>
        </p:txBody>
      </p:sp>
    </p:spTree>
    <p:extLst>
      <p:ext uri="{BB962C8B-B14F-4D97-AF65-F5344CB8AC3E}">
        <p14:creationId xmlns:p14="http://schemas.microsoft.com/office/powerpoint/2010/main" val="23190624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 Right light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1 – </a:t>
            </a:r>
            <a:br>
              <a:rPr lang="en-GB" dirty="0" smtClean="0"/>
            </a:br>
            <a:r>
              <a:rPr lang="en-GB" dirty="0" smtClean="0"/>
              <a:t>Left light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9860921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KEY MESSAGE">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48" y="1422400"/>
            <a:ext cx="1746000"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1100" y="1422400"/>
            <a:ext cx="696595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98829708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54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KEY MESSAGE 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1"/>
          </p:nvPr>
        </p:nvSpPr>
        <p:spPr>
          <a:xfrm>
            <a:off x="2452688"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529516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KEY MESSAGE Graphs">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1747838" cy="4604400"/>
          </a:xfrm>
          <a:solidFill>
            <a:schemeClr val="accent1"/>
          </a:solidFill>
          <a:ln>
            <a:solidFill>
              <a:schemeClr val="accent1"/>
            </a:solidFill>
          </a:ln>
        </p:spPr>
        <p:txBody>
          <a:bodyPr lIns="54000" tIns="54000" rIns="54000" bIns="54000" anchor="t" anchorCtr="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2"/>
          </p:nvPr>
        </p:nvSpPr>
        <p:spPr>
          <a:xfrm>
            <a:off x="6028690" y="1422400"/>
            <a:ext cx="3402000" cy="4604400"/>
          </a:xfrm>
          <a:ln>
            <a:noFill/>
          </a:ln>
        </p:spPr>
        <p:txBody>
          <a:bodyPr lIns="0" tIns="0" rIns="0" bIns="0" anchor="t" anchorCtr="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p:txBody>
          <a:bodyPr/>
          <a:lstStyle/>
          <a:p>
            <a:r>
              <a:rPr lang="de-DE" smtClean="0"/>
              <a:t>Titelmasterformat durch Klicken bearbeiten</a:t>
            </a:r>
            <a:endParaRPr lang="en-GB"/>
          </a:p>
        </p:txBody>
      </p:sp>
      <p:sp>
        <p:nvSpPr>
          <p:cNvPr id="7" name="Text Placeholder 4"/>
          <p:cNvSpPr>
            <a:spLocks noGrp="1"/>
          </p:cNvSpPr>
          <p:nvPr>
            <p:ph type="body" sz="quarter" idx="13"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415066621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409">
          <p15:clr>
            <a:srgbClr val="FBAE40"/>
          </p15:clr>
        </p15:guide>
        <p15:guide id="2" pos="154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892810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
        <p:nvSpPr>
          <p:cNvPr id="6" name="Title 5"/>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Tree>
    <p:extLst>
      <p:ext uri="{BB962C8B-B14F-4D97-AF65-F5344CB8AC3E}">
        <p14:creationId xmlns:p14="http://schemas.microsoft.com/office/powerpoint/2010/main" val="1076173949"/>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GB" dirty="0"/>
          </a:p>
        </p:txBody>
      </p:sp>
      <p:sp>
        <p:nvSpPr>
          <p:cNvPr id="4" name="Text Placeholder 8"/>
          <p:cNvSpPr>
            <a:spLocks noGrp="1"/>
          </p:cNvSpPr>
          <p:nvPr>
            <p:ph type="body" sz="quarter" idx="11"/>
          </p:nvPr>
        </p:nvSpPr>
        <p:spPr>
          <a:xfrm>
            <a:off x="5043900" y="1422400"/>
            <a:ext cx="403650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6099674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422400"/>
            <a:ext cx="4373150" cy="46044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Chart Placeholder 5"/>
          <p:cNvSpPr>
            <a:spLocks noGrp="1"/>
          </p:cNvSpPr>
          <p:nvPr>
            <p:ph type="chart" sz="quarter" idx="13"/>
          </p:nvPr>
        </p:nvSpPr>
        <p:spPr>
          <a:xfrm>
            <a:off x="5043900" y="1422400"/>
            <a:ext cx="4373150" cy="4604400"/>
          </a:xfrm>
        </p:spPr>
        <p:txBody>
          <a:bodyPr anchor="ctr"/>
          <a:lstStyle>
            <a:lvl1pPr algn="ctr">
              <a:defRPr/>
            </a:lvl1pPr>
          </a:lstStyle>
          <a:p>
            <a:r>
              <a:rPr lang="de-DE" smtClean="0"/>
              <a:t>Diagramm durch Klicken auf Symbol hinzufügen</a:t>
            </a:r>
            <a:endParaRPr lang="en-GB" dirty="0"/>
          </a:p>
        </p:txBody>
      </p:sp>
      <p:sp>
        <p:nvSpPr>
          <p:cNvPr id="2" name="Title 1"/>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46885393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3830800"/>
            <a:ext cx="89281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Chart Placeholder 4"/>
          <p:cNvSpPr>
            <a:spLocks noGrp="1"/>
          </p:cNvSpPr>
          <p:nvPr>
            <p:ph type="chart" sz="quarter" idx="11"/>
          </p:nvPr>
        </p:nvSpPr>
        <p:spPr>
          <a:xfrm>
            <a:off x="488950" y="1422400"/>
            <a:ext cx="8928100" cy="2196000"/>
          </a:xfrm>
        </p:spPr>
        <p:txBody>
          <a:bodyPr anchor="ctr"/>
          <a:lstStyle>
            <a:lvl1pPr algn="ctr">
              <a:defRPr/>
            </a:lvl1pPr>
          </a:lstStyle>
          <a:p>
            <a:r>
              <a:rPr lang="de-DE" smtClean="0"/>
              <a:t>Diagramm durch Klicken auf Symbol hinzufügen</a:t>
            </a:r>
            <a:endParaRPr lang="en-GB" dirty="0" smtClean="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6" name="Text Placeholder 4"/>
          <p:cNvSpPr>
            <a:spLocks noGrp="1"/>
          </p:cNvSpPr>
          <p:nvPr>
            <p:ph type="body" sz="quarter" idx="12"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77866153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5" name="Chart Placeholder 4"/>
          <p:cNvSpPr>
            <a:spLocks noGrp="1"/>
          </p:cNvSpPr>
          <p:nvPr>
            <p:ph type="chart" sz="quarter" idx="11"/>
          </p:nvPr>
        </p:nvSpPr>
        <p:spPr>
          <a:xfrm>
            <a:off x="353100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6" name="Chart Placeholder 4"/>
          <p:cNvSpPr>
            <a:spLocks noGrp="1"/>
          </p:cNvSpPr>
          <p:nvPr>
            <p:ph type="chart" sz="quarter" idx="12"/>
          </p:nvPr>
        </p:nvSpPr>
        <p:spPr>
          <a:xfrm>
            <a:off x="4889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7" name="Text Placeholder 8"/>
          <p:cNvSpPr>
            <a:spLocks noGrp="1"/>
          </p:cNvSpPr>
          <p:nvPr>
            <p:ph type="body" sz="quarter" idx="10"/>
          </p:nvPr>
        </p:nvSpPr>
        <p:spPr>
          <a:xfrm>
            <a:off x="48894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8" name="Chart Placeholder 4"/>
          <p:cNvSpPr>
            <a:spLocks noGrp="1"/>
          </p:cNvSpPr>
          <p:nvPr>
            <p:ph type="chart" sz="quarter" idx="13"/>
          </p:nvPr>
        </p:nvSpPr>
        <p:spPr>
          <a:xfrm>
            <a:off x="6573050" y="1422400"/>
            <a:ext cx="2844000" cy="2196000"/>
          </a:xfrm>
        </p:spPr>
        <p:txBody>
          <a:bodyPr anchor="ctr"/>
          <a:lstStyle>
            <a:lvl1pPr algn="ctr">
              <a:defRPr/>
            </a:lvl1pPr>
          </a:lstStyle>
          <a:p>
            <a:r>
              <a:rPr lang="de-DE" smtClean="0"/>
              <a:t>Diagramm durch Klicken auf Symbol hinzufügen</a:t>
            </a:r>
            <a:endParaRPr lang="en-GB" dirty="0" smtClean="0"/>
          </a:p>
        </p:txBody>
      </p:sp>
      <p:sp>
        <p:nvSpPr>
          <p:cNvPr id="9" name="Text Placeholder 8"/>
          <p:cNvSpPr>
            <a:spLocks noGrp="1"/>
          </p:cNvSpPr>
          <p:nvPr>
            <p:ph type="body" sz="quarter" idx="14"/>
          </p:nvPr>
        </p:nvSpPr>
        <p:spPr>
          <a:xfrm>
            <a:off x="3530999"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0" name="Text Placeholder 8"/>
          <p:cNvSpPr>
            <a:spLocks noGrp="1"/>
          </p:cNvSpPr>
          <p:nvPr>
            <p:ph type="body" sz="quarter" idx="15"/>
          </p:nvPr>
        </p:nvSpPr>
        <p:spPr>
          <a:xfrm>
            <a:off x="6573050" y="3830800"/>
            <a:ext cx="2844000" cy="2196000"/>
          </a:xfrm>
        </p:spPr>
        <p:txBody>
          <a:body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6"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44133697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8950" y="1422400"/>
            <a:ext cx="8928100" cy="4604400"/>
          </a:xfrm>
        </p:spPr>
        <p:txBody>
          <a:bodyPr anchor="ctr"/>
          <a:lstStyle>
            <a:lvl1pPr algn="ctr">
              <a:defRPr/>
            </a:lvl1pPr>
          </a:lstStyle>
          <a:p>
            <a:r>
              <a:rPr lang="de-DE" smtClean="0"/>
              <a:t>Bild durch Klicken auf Symbol hinzufügen</a:t>
            </a:r>
            <a:endParaRPr lang="en-GB"/>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5"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54668584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 Right dark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sp>
        <p:nvSpPr>
          <p:cNvPr id="8" name="Title 1"/>
          <p:cNvSpPr>
            <a:spLocks noGrp="1"/>
          </p:cNvSpPr>
          <p:nvPr>
            <p:ph type="ctrTitle" hasCustomPrompt="1"/>
          </p:nvPr>
        </p:nvSpPr>
        <p:spPr>
          <a:xfrm>
            <a:off x="790700" y="1339200"/>
            <a:ext cx="6192000" cy="3510000"/>
          </a:xfrm>
        </p:spPr>
        <p:txBody>
          <a:bodyPr anchor="t" anchorCtr="0"/>
          <a:lstStyle>
            <a:lvl1pPr algn="l">
              <a:defRPr sz="11000">
                <a:solidFill>
                  <a:schemeClr val="bg1"/>
                </a:solidFill>
              </a:defRPr>
            </a:lvl1pPr>
          </a:lstStyle>
          <a:p>
            <a:r>
              <a:rPr lang="en-GB" dirty="0" smtClean="0"/>
              <a:t>Title Slide 2 – </a:t>
            </a:r>
            <a:br>
              <a:rPr lang="en-GB" dirty="0" smtClean="0"/>
            </a:br>
            <a:r>
              <a:rPr lang="en-GB" dirty="0" smtClean="0"/>
              <a:t>Right dark vertical image</a:t>
            </a:r>
            <a:endParaRPr lang="en-US" dirty="0"/>
          </a:p>
        </p:txBody>
      </p:sp>
      <p:sp>
        <p:nvSpPr>
          <p:cNvPr id="11" name="Freeform 19"/>
          <p:cNvSpPr>
            <a:spLocks noEditPoints="1"/>
          </p:cNvSpPr>
          <p:nvPr userDrawn="1"/>
        </p:nvSpPr>
        <p:spPr bwMode="auto">
          <a:xfrm>
            <a:off x="819500"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Text Placeholder 3"/>
          <p:cNvSpPr>
            <a:spLocks noGrp="1"/>
          </p:cNvSpPr>
          <p:nvPr>
            <p:ph type="body" sz="quarter" idx="11"/>
          </p:nvPr>
        </p:nvSpPr>
        <p:spPr>
          <a:xfrm>
            <a:off x="819501" y="5036400"/>
            <a:ext cx="616320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14807835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906000" cy="6026800"/>
          </a:xfrm>
        </p:spPr>
        <p:txBody>
          <a:bodyPr anchor="ctr"/>
          <a:lstStyle>
            <a:lvl1pPr algn="ctr">
              <a:defRPr/>
            </a:lvl1pPr>
          </a:lstStyle>
          <a:p>
            <a:r>
              <a:rPr lang="de-DE" smtClean="0"/>
              <a:t>Bild durch Klicken auf Symbol hinzufügen</a:t>
            </a:r>
            <a:endParaRPr lang="en-GB"/>
          </a:p>
        </p:txBody>
      </p:sp>
    </p:spTree>
    <p:extLst>
      <p:ext uri="{BB962C8B-B14F-4D97-AF65-F5344CB8AC3E}">
        <p14:creationId xmlns:p14="http://schemas.microsoft.com/office/powerpoint/2010/main" val="290061338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31597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414300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70025"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1620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31597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414300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5970025"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12"/>
          <p:cNvSpPr>
            <a:spLocks noGrp="1"/>
          </p:cNvSpPr>
          <p:nvPr>
            <p:ph type="body" sz="quarter" idx="18" hasCustomPrompt="1"/>
          </p:nvPr>
        </p:nvSpPr>
        <p:spPr>
          <a:xfrm>
            <a:off x="7797050" y="1426659"/>
            <a:ext cx="1620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2" name="Text Placeholder 8"/>
          <p:cNvSpPr>
            <a:spLocks noGrp="1"/>
          </p:cNvSpPr>
          <p:nvPr>
            <p:ph type="body" sz="quarter" idx="19"/>
          </p:nvPr>
        </p:nvSpPr>
        <p:spPr>
          <a:xfrm>
            <a:off x="7797050" y="2336184"/>
            <a:ext cx="1620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4" name="Text Placeholder 4"/>
          <p:cNvSpPr>
            <a:spLocks noGrp="1"/>
          </p:cNvSpPr>
          <p:nvPr>
            <p:ph type="body" sz="quarter" idx="20"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87759812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ext Placeholder 8"/>
          <p:cNvSpPr>
            <a:spLocks noGrp="1"/>
          </p:cNvSpPr>
          <p:nvPr>
            <p:ph type="body" sz="quarter" idx="11"/>
          </p:nvPr>
        </p:nvSpPr>
        <p:spPr>
          <a:xfrm>
            <a:off x="2768983"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5" name="Text Placeholder 8"/>
          <p:cNvSpPr>
            <a:spLocks noGrp="1"/>
          </p:cNvSpPr>
          <p:nvPr>
            <p:ph type="body" sz="quarter" idx="12"/>
          </p:nvPr>
        </p:nvSpPr>
        <p:spPr>
          <a:xfrm>
            <a:off x="5049016"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7329050" y="2336184"/>
            <a:ext cx="2088000" cy="3690616"/>
          </a:xfrm>
        </p:spPr>
        <p:txBody>
          <a:bodyPr/>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88950" y="1426659"/>
            <a:ext cx="2088000" cy="604800"/>
          </a:xfrm>
          <a:prstGeom prst="homePlate">
            <a:avLst>
              <a:gd name="adj" fmla="val 31970"/>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5" name="Text Placeholder 12"/>
          <p:cNvSpPr>
            <a:spLocks noGrp="1"/>
          </p:cNvSpPr>
          <p:nvPr>
            <p:ph type="body" sz="quarter" idx="15" hasCustomPrompt="1"/>
          </p:nvPr>
        </p:nvSpPr>
        <p:spPr>
          <a:xfrm>
            <a:off x="2768983"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6" name="Text Placeholder 12"/>
          <p:cNvSpPr>
            <a:spLocks noGrp="1"/>
          </p:cNvSpPr>
          <p:nvPr>
            <p:ph type="body" sz="quarter" idx="16" hasCustomPrompt="1"/>
          </p:nvPr>
        </p:nvSpPr>
        <p:spPr>
          <a:xfrm>
            <a:off x="5049016"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7" name="Text Placeholder 12"/>
          <p:cNvSpPr>
            <a:spLocks noGrp="1"/>
          </p:cNvSpPr>
          <p:nvPr>
            <p:ph type="body" sz="quarter" idx="17" hasCustomPrompt="1"/>
          </p:nvPr>
        </p:nvSpPr>
        <p:spPr>
          <a:xfrm>
            <a:off x="7329050" y="1426659"/>
            <a:ext cx="2088000" cy="604800"/>
          </a:xfrm>
          <a:prstGeom prst="chevron">
            <a:avLst>
              <a:gd name="adj" fmla="val 31101"/>
            </a:avLst>
          </a:prstGeom>
          <a:solidFill>
            <a:schemeClr val="tx2"/>
          </a:solidFill>
        </p:spPr>
        <p:txBody>
          <a:bodyPr lIns="54000" tIns="54000" rIns="54000" bIns="54000" anchor="ctr"/>
          <a:lstStyle>
            <a:lvl1pPr algn="l">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1" name="Text Placeholder 4"/>
          <p:cNvSpPr>
            <a:spLocks noGrp="1"/>
          </p:cNvSpPr>
          <p:nvPr>
            <p:ph type="body" sz="quarter" idx="18"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268386594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96310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96310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3" name="Text Placeholder 12"/>
          <p:cNvSpPr>
            <a:spLocks noGrp="1"/>
          </p:cNvSpPr>
          <p:nvPr>
            <p:ph type="body" sz="quarter" idx="14" hasCustomPrompt="1"/>
          </p:nvPr>
        </p:nvSpPr>
        <p:spPr>
          <a:xfrm>
            <a:off x="4357201" y="3191932"/>
            <a:ext cx="1191600" cy="1191600"/>
          </a:xfrm>
          <a:prstGeom prst="ellipse">
            <a:avLst/>
          </a:prstGeom>
          <a:solidFill>
            <a:schemeClr val="accent1"/>
          </a:solidFill>
        </p:spPr>
        <p:txBody>
          <a:bodyPr lIns="54000" tIns="54000" rIns="54000" bIns="54000" anchor="ctr"/>
          <a:lstStyle>
            <a:lvl1pPr algn="ctr">
              <a:defRPr sz="9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smtClean="0"/>
              <a:t>Click to add text</a:t>
            </a:r>
            <a:endParaRPr lang="en-GB" dirty="0"/>
          </a:p>
        </p:txBody>
      </p:sp>
      <p:sp>
        <p:nvSpPr>
          <p:cNvPr id="11" name="Text Placeholder 8"/>
          <p:cNvSpPr>
            <a:spLocks noGrp="1"/>
          </p:cNvSpPr>
          <p:nvPr>
            <p:ph type="body" sz="quarter" idx="15"/>
          </p:nvPr>
        </p:nvSpPr>
        <p:spPr>
          <a:xfrm>
            <a:off x="596310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96310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532800"/>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4182242"/>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3453950" cy="14940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34539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Right Arrow 2"/>
          <p:cNvSpPr/>
          <p:nvPr userDrawn="1"/>
        </p:nvSpPr>
        <p:spPr>
          <a:xfrm rot="2655894">
            <a:off x="4100849"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1" name="Right Arrow 20"/>
          <p:cNvSpPr/>
          <p:nvPr userDrawn="1"/>
        </p:nvSpPr>
        <p:spPr>
          <a:xfrm rot="18944106" flipH="1">
            <a:off x="5391752" y="2812312"/>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2" name="Right Arrow 21"/>
          <p:cNvSpPr/>
          <p:nvPr userDrawn="1"/>
        </p:nvSpPr>
        <p:spPr>
          <a:xfrm rot="18944106" flipV="1">
            <a:off x="4100849"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23" name="Right Arrow 22"/>
          <p:cNvSpPr/>
          <p:nvPr userDrawn="1"/>
        </p:nvSpPr>
        <p:spPr>
          <a:xfrm rot="2655894" flipH="1" flipV="1">
            <a:off x="5391752" y="4385153"/>
            <a:ext cx="413400" cy="378000"/>
          </a:xfrm>
          <a:prstGeom prst="rightArrow">
            <a:avLst>
              <a:gd name="adj1" fmla="val 65119"/>
              <a:gd name="adj2"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l"/>
            <a:endParaRPr lang="en-GB" sz="900" dirty="0">
              <a:solidFill>
                <a:schemeClr val="bg1"/>
              </a:solidFill>
            </a:endParaRPr>
          </a:p>
        </p:txBody>
      </p:sp>
      <p:sp>
        <p:nvSpPr>
          <p:cNvPr id="4" name="Title 3"/>
          <p:cNvSpPr>
            <a:spLocks noGrp="1"/>
          </p:cNvSpPr>
          <p:nvPr>
            <p:ph type="title"/>
          </p:nvPr>
        </p:nvSpPr>
        <p:spPr/>
        <p:txBody>
          <a:bodyPr/>
          <a:lstStyle/>
          <a:p>
            <a:r>
              <a:rPr lang="de-DE" smtClean="0"/>
              <a:t>Titelmasterformat durch Klicken bearbeiten</a:t>
            </a:r>
            <a:endParaRPr lang="en-GB" dirty="0"/>
          </a:p>
        </p:txBody>
      </p:sp>
      <p:sp>
        <p:nvSpPr>
          <p:cNvPr id="16" name="Text Placeholder 4"/>
          <p:cNvSpPr>
            <a:spLocks noGrp="1"/>
          </p:cNvSpPr>
          <p:nvPr>
            <p:ph type="body" sz="quarter" idx="11" hasCustomPrompt="1"/>
          </p:nvPr>
        </p:nvSpPr>
        <p:spPr>
          <a:xfrm>
            <a:off x="488950" y="203863"/>
            <a:ext cx="825480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69571562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19" name="Text Placeholder 8"/>
          <p:cNvSpPr>
            <a:spLocks noGrp="1"/>
          </p:cNvSpPr>
          <p:nvPr>
            <p:ph type="body" sz="quarter" idx="19"/>
          </p:nvPr>
        </p:nvSpPr>
        <p:spPr>
          <a:xfrm>
            <a:off x="48895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6" name="Text Placeholder 8"/>
          <p:cNvSpPr>
            <a:spLocks noGrp="1"/>
          </p:cNvSpPr>
          <p:nvPr>
            <p:ph type="body" sz="quarter" idx="21"/>
          </p:nvPr>
        </p:nvSpPr>
        <p:spPr>
          <a:xfrm>
            <a:off x="5043900" y="1781375"/>
            <a:ext cx="4373150" cy="4245425"/>
          </a:xfrm>
          <a:ln w="6350">
            <a:no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7" name="Text Placeholder 8"/>
          <p:cNvSpPr>
            <a:spLocks noGrp="1"/>
          </p:cNvSpPr>
          <p:nvPr>
            <p:ph type="body" sz="quarter" idx="22"/>
          </p:nvPr>
        </p:nvSpPr>
        <p:spPr>
          <a:xfrm>
            <a:off x="5043900" y="1426659"/>
            <a:ext cx="4373150" cy="360000"/>
          </a:xfrm>
          <a:solidFill>
            <a:schemeClr val="tx2"/>
          </a:solidFill>
          <a:ln w="6350">
            <a:no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3" name="Title 2"/>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7"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38553535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54324" y="4241200"/>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775459"/>
            <a:ext cx="4362725"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1" name="Text Placeholder 8"/>
          <p:cNvSpPr>
            <a:spLocks noGrp="1"/>
          </p:cNvSpPr>
          <p:nvPr>
            <p:ph type="body" sz="quarter" idx="15"/>
          </p:nvPr>
        </p:nvSpPr>
        <p:spPr>
          <a:xfrm>
            <a:off x="5054324" y="1428430"/>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2" name="Text Placeholder 8"/>
          <p:cNvSpPr>
            <a:spLocks noGrp="1"/>
          </p:cNvSpPr>
          <p:nvPr>
            <p:ph type="body" sz="quarter" idx="16"/>
          </p:nvPr>
        </p:nvSpPr>
        <p:spPr>
          <a:xfrm>
            <a:off x="5054324" y="3890142"/>
            <a:ext cx="4362725"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4" name="Text Placeholder 8"/>
          <p:cNvSpPr>
            <a:spLocks noGrp="1"/>
          </p:cNvSpPr>
          <p:nvPr>
            <p:ph type="body" sz="quarter" idx="17"/>
          </p:nvPr>
        </p:nvSpPr>
        <p:spPr>
          <a:xfrm>
            <a:off x="488950" y="4241200"/>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8" name="Text Placeholder 8"/>
          <p:cNvSpPr>
            <a:spLocks noGrp="1"/>
          </p:cNvSpPr>
          <p:nvPr>
            <p:ph type="body" sz="quarter" idx="18"/>
          </p:nvPr>
        </p:nvSpPr>
        <p:spPr>
          <a:xfrm>
            <a:off x="488950" y="3890142"/>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19" name="Text Placeholder 8"/>
          <p:cNvSpPr>
            <a:spLocks noGrp="1"/>
          </p:cNvSpPr>
          <p:nvPr>
            <p:ph type="body" sz="quarter" idx="19"/>
          </p:nvPr>
        </p:nvSpPr>
        <p:spPr>
          <a:xfrm>
            <a:off x="488950" y="1775459"/>
            <a:ext cx="4361750" cy="17856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0" name="Text Placeholder 8"/>
          <p:cNvSpPr>
            <a:spLocks noGrp="1"/>
          </p:cNvSpPr>
          <p:nvPr>
            <p:ph type="body" sz="quarter" idx="20"/>
          </p:nvPr>
        </p:nvSpPr>
        <p:spPr>
          <a:xfrm>
            <a:off x="488950" y="1428430"/>
            <a:ext cx="4361750" cy="360000"/>
          </a:xfrm>
          <a:solidFill>
            <a:schemeClr val="tx2"/>
          </a:solidFill>
          <a:ln w="6350">
            <a:solidFill>
              <a:schemeClr val="tx2"/>
            </a:solidFill>
          </a:ln>
        </p:spPr>
        <p:txBody>
          <a:bodyPr lIns="54000" tIns="54000" rIns="54000" bIns="54000" anchor="ctr"/>
          <a:lstStyle>
            <a:lvl1pPr>
              <a:defRPr sz="900">
                <a:solidFill>
                  <a:schemeClr val="bg1"/>
                </a:solidFill>
              </a:defRPr>
            </a:lvl1pPr>
            <a:lvl2pPr>
              <a:defRPr sz="1400"/>
            </a:lvl2pPr>
            <a:lvl3pPr>
              <a:defRPr sz="1400"/>
            </a:lvl3pPr>
            <a:lvl4pPr>
              <a:defRPr sz="1400"/>
            </a:lvl4pPr>
            <a:lvl5pPr>
              <a:defRPr sz="1400"/>
            </a:lvl5pPr>
          </a:lstStyle>
          <a:p>
            <a:pPr lvl="0"/>
            <a:r>
              <a:rPr lang="de-DE" smtClean="0"/>
              <a:t>Textmasterformat bearbeiten</a:t>
            </a:r>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899627978"/>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AD - NO HEADING">
    <p:spTree>
      <p:nvGrpSpPr>
        <p:cNvPr id="1" name=""/>
        <p:cNvGrpSpPr/>
        <p:nvPr/>
      </p:nvGrpSpPr>
      <p:grpSpPr>
        <a:xfrm>
          <a:off x="0" y="0"/>
          <a:ext cx="0" cy="0"/>
          <a:chOff x="0" y="0"/>
          <a:chExt cx="0" cy="0"/>
        </a:xfrm>
      </p:grpSpPr>
      <p:sp>
        <p:nvSpPr>
          <p:cNvPr id="5" name="Text Placeholder 8"/>
          <p:cNvSpPr>
            <a:spLocks noGrp="1"/>
          </p:cNvSpPr>
          <p:nvPr>
            <p:ph type="body" sz="quarter" idx="12"/>
          </p:nvPr>
        </p:nvSpPr>
        <p:spPr>
          <a:xfrm>
            <a:off x="5064824" y="3829182"/>
            <a:ext cx="4352225"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6" name="Text Placeholder 8"/>
          <p:cNvSpPr>
            <a:spLocks noGrp="1"/>
          </p:cNvSpPr>
          <p:nvPr>
            <p:ph type="body" sz="quarter" idx="13"/>
          </p:nvPr>
        </p:nvSpPr>
        <p:spPr>
          <a:xfrm>
            <a:off x="5054324" y="1422400"/>
            <a:ext cx="4352225"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4" name="Text Placeholder 8"/>
          <p:cNvSpPr>
            <a:spLocks noGrp="1"/>
          </p:cNvSpPr>
          <p:nvPr>
            <p:ph type="body" sz="quarter" idx="17"/>
          </p:nvPr>
        </p:nvSpPr>
        <p:spPr>
          <a:xfrm>
            <a:off x="499450" y="3829182"/>
            <a:ext cx="4361750" cy="2203200"/>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8"/>
          <p:cNvSpPr>
            <a:spLocks noGrp="1"/>
          </p:cNvSpPr>
          <p:nvPr>
            <p:ph type="body" sz="quarter" idx="19"/>
          </p:nvPr>
        </p:nvSpPr>
        <p:spPr>
          <a:xfrm>
            <a:off x="488950" y="1422400"/>
            <a:ext cx="4361750" cy="2204719"/>
          </a:xfrm>
          <a:ln w="6350">
            <a:solidFill>
              <a:schemeClr val="tx2"/>
            </a:solidFill>
          </a:ln>
        </p:spPr>
        <p:txBody>
          <a:bodyPr lIns="54000" tIns="54000" rIns="54000" bIns="54000"/>
          <a:lstStyle>
            <a:lvl1pPr>
              <a:defRPr sz="900"/>
            </a:lvl1pPr>
            <a:lvl2pPr>
              <a:defRPr sz="900"/>
            </a:lvl2pPr>
            <a:lvl3pPr>
              <a:defRPr sz="900"/>
            </a:lvl3pPr>
            <a:lvl4pPr>
              <a:defRPr sz="900"/>
            </a:lvl4pPr>
            <a:lvl5pPr>
              <a:defRPr sz="9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4" name="Title 3"/>
          <p:cNvSpPr>
            <a:spLocks noGrp="1"/>
          </p:cNvSpPr>
          <p:nvPr>
            <p:ph type="title"/>
          </p:nvPr>
        </p:nvSpPr>
        <p:spPr>
          <a:xfrm>
            <a:off x="488950" y="451575"/>
            <a:ext cx="8928100" cy="723600"/>
          </a:xfrm>
        </p:spPr>
        <p:txBody>
          <a:bodyPr/>
          <a:lstStyle/>
          <a:p>
            <a:r>
              <a:rPr lang="de-DE" smtClean="0"/>
              <a:t>Titelmasterformat durch Klicken bearbeiten</a:t>
            </a:r>
            <a:endParaRPr lang="en-GB" dirty="0"/>
          </a:p>
        </p:txBody>
      </p:sp>
      <p:sp>
        <p:nvSpPr>
          <p:cNvPr id="13" name="Text Placeholder 4"/>
          <p:cNvSpPr>
            <a:spLocks noGrp="1"/>
          </p:cNvSpPr>
          <p:nvPr>
            <p:ph type="body" sz="quarter" idx="11" hasCustomPrompt="1"/>
          </p:nvPr>
        </p:nvSpPr>
        <p:spPr>
          <a:xfrm>
            <a:off x="488950" y="203863"/>
            <a:ext cx="8591450" cy="169200"/>
          </a:xfrm>
        </p:spPr>
        <p:txBody>
          <a:bodyPr anchor="b"/>
          <a:lstStyle>
            <a:lvl1pPr>
              <a:spcAft>
                <a:spcPts val="0"/>
              </a:spcAft>
              <a:defRPr sz="1200"/>
            </a:lvl1pPr>
          </a:lstStyle>
          <a:p>
            <a:pPr lvl="0"/>
            <a:r>
              <a:rPr lang="en-US" dirty="0" smtClean="0"/>
              <a:t>Super title here</a:t>
            </a:r>
          </a:p>
        </p:txBody>
      </p:sp>
    </p:spTree>
    <p:extLst>
      <p:ext uri="{BB962C8B-B14F-4D97-AF65-F5344CB8AC3E}">
        <p14:creationId xmlns:p14="http://schemas.microsoft.com/office/powerpoint/2010/main" val="106286047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386961120"/>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two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62771085"/>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three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98144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 Left light vertical imag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flipH="1">
            <a:off x="0" y="0"/>
            <a:ext cx="9906000" cy="6858000"/>
          </a:xfrm>
          <a:prstGeom prst="rect">
            <a:avLst/>
          </a:prstGeom>
        </p:spPr>
      </p:pic>
      <p:sp>
        <p:nvSpPr>
          <p:cNvPr id="8"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3</a:t>
            </a:r>
            <a:br>
              <a:rPr lang="en-GB" dirty="0" smtClean="0"/>
            </a:br>
            <a:r>
              <a:rPr lang="en-GB" dirty="0" smtClean="0"/>
              <a:t>light right vertical image</a:t>
            </a:r>
            <a:endParaRPr lang="en-US" dirty="0"/>
          </a:p>
        </p:txBody>
      </p:sp>
      <p:sp>
        <p:nvSpPr>
          <p:cNvPr id="11"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25789235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Section divider four title style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800" dirty="0">
              <a:latin typeface="Arial" panose="020B0604020202020204" pitchFamily="34" charset="0"/>
            </a:endParaRPr>
          </a:p>
        </p:txBody>
      </p:sp>
      <p:sp>
        <p:nvSpPr>
          <p:cNvPr id="5" name="Freeform 19"/>
          <p:cNvSpPr>
            <a:spLocks noEditPoints="1"/>
          </p:cNvSpPr>
          <p:nvPr userDrawn="1"/>
        </p:nvSpPr>
        <p:spPr bwMode="auto">
          <a:xfrm>
            <a:off x="2236108"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81153239"/>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REPORT 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de-DE" smtClean="0"/>
              <a:t>Titelmasterformat durch Klicken bearbeiten</a:t>
            </a:r>
            <a:endParaRPr lang="en-GB"/>
          </a:p>
        </p:txBody>
      </p:sp>
      <p:sp>
        <p:nvSpPr>
          <p:cNvPr id="16"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7"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8"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9"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20" name="Freeform 19"/>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Tree>
    <p:extLst>
      <p:ext uri="{BB962C8B-B14F-4D97-AF65-F5344CB8AC3E}">
        <p14:creationId xmlns:p14="http://schemas.microsoft.com/office/powerpoint/2010/main" val="127210351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EPORT TITLE CONTENT">
    <p:spTree>
      <p:nvGrpSpPr>
        <p:cNvPr id="1" name=""/>
        <p:cNvGrpSpPr/>
        <p:nvPr/>
      </p:nvGrpSpPr>
      <p:grpSpPr>
        <a:xfrm>
          <a:off x="0" y="0"/>
          <a:ext cx="0" cy="0"/>
          <a:chOff x="0" y="0"/>
          <a:chExt cx="0" cy="0"/>
        </a:xfrm>
      </p:grpSpPr>
      <p:sp>
        <p:nvSpPr>
          <p:cNvPr id="10" name="Rectangle 6"/>
          <p:cNvSpPr>
            <a:spLocks noChangeArrowheads="1"/>
          </p:cNvSpPr>
          <p:nvPr userDrawn="1"/>
        </p:nvSpPr>
        <p:spPr bwMode="gray">
          <a:xfrm>
            <a:off x="1704314" y="6233914"/>
            <a:ext cx="1458955" cy="226590"/>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KPMG LLP, a UK limited liability partnership, is a member of KPMG International,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a Swiss cooperative</a:t>
            </a:r>
            <a:endParaRPr lang="en-US" sz="550" b="0" dirty="0">
              <a:solidFill>
                <a:schemeClr val="bg1">
                  <a:lumMod val="65000"/>
                </a:schemeClr>
              </a:solidFill>
              <a:latin typeface="+mn-lt"/>
              <a:cs typeface="Arial" panose="020B0604020202020204" pitchFamily="34" charset="0"/>
            </a:endParaRPr>
          </a:p>
        </p:txBody>
      </p:sp>
      <p:sp>
        <p:nvSpPr>
          <p:cNvPr id="12" name="Rectangle 7"/>
          <p:cNvSpPr>
            <a:spLocks noChangeArrowheads="1"/>
          </p:cNvSpPr>
          <p:nvPr userDrawn="1"/>
        </p:nvSpPr>
        <p:spPr bwMode="gray">
          <a:xfrm>
            <a:off x="6869995" y="6233914"/>
            <a:ext cx="1228504" cy="218653"/>
          </a:xfrm>
          <a:prstGeom prst="rect">
            <a:avLst/>
          </a:prstGeom>
          <a:noFill/>
          <a:ln w="6350">
            <a:noFill/>
            <a:miter lim="800000"/>
            <a:headEnd/>
            <a:tailEnd/>
          </a:ln>
          <a:effectLst/>
        </p:spPr>
        <p:txBody>
          <a:bodyPr lIns="0" tIns="0" rIns="0" bIns="0" anchor="t" anchorCtr="0"/>
          <a:lstStyle/>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in England No OC301540</a:t>
            </a:r>
          </a:p>
          <a:p>
            <a:pPr defTabSz="825475" eaLnBrk="0" hangingPunct="0">
              <a:tabLst>
                <a:tab pos="2856487" algn="ctr"/>
                <a:tab pos="5712972" algn="r"/>
              </a:tabLst>
            </a:pPr>
            <a:r>
              <a:rPr lang="en-US" sz="550" b="0" dirty="0" smtClean="0">
                <a:solidFill>
                  <a:schemeClr val="bg1">
                    <a:lumMod val="65000"/>
                  </a:schemeClr>
                </a:solidFill>
                <a:latin typeface="+mn-lt"/>
                <a:cs typeface="Arial" panose="020B0604020202020204" pitchFamily="34" charset="0"/>
              </a:rPr>
              <a:t>Registered office: 15 Canada Square, </a:t>
            </a:r>
            <a:br>
              <a:rPr lang="en-US" sz="550" b="0" dirty="0" smtClean="0">
                <a:solidFill>
                  <a:schemeClr val="bg1">
                    <a:lumMod val="65000"/>
                  </a:schemeClr>
                </a:solidFill>
                <a:latin typeface="+mn-lt"/>
                <a:cs typeface="Arial" panose="020B0604020202020204" pitchFamily="34" charset="0"/>
              </a:rPr>
            </a:br>
            <a:r>
              <a:rPr lang="en-US" sz="550" b="0" dirty="0" smtClean="0">
                <a:solidFill>
                  <a:schemeClr val="bg1">
                    <a:lumMod val="65000"/>
                  </a:schemeClr>
                </a:solidFill>
                <a:latin typeface="+mn-lt"/>
                <a:cs typeface="Arial" panose="020B0604020202020204" pitchFamily="34" charset="0"/>
              </a:rPr>
              <a:t>London E14 5GL </a:t>
            </a:r>
            <a:endParaRPr lang="en-US" sz="550" b="0" dirty="0">
              <a:solidFill>
                <a:schemeClr val="bg1">
                  <a:lumMod val="65000"/>
                </a:schemeClr>
              </a:solidFill>
              <a:latin typeface="+mn-lt"/>
              <a:cs typeface="Arial" panose="020B0604020202020204" pitchFamily="34" charset="0"/>
            </a:endParaRPr>
          </a:p>
        </p:txBody>
      </p:sp>
      <p:sp>
        <p:nvSpPr>
          <p:cNvPr id="13" name="Rectangle 6"/>
          <p:cNvSpPr>
            <a:spLocks noChangeArrowheads="1"/>
          </p:cNvSpPr>
          <p:nvPr userDrawn="1"/>
        </p:nvSpPr>
        <p:spPr bwMode="gray">
          <a:xfrm>
            <a:off x="3351380" y="6233914"/>
            <a:ext cx="1889785" cy="310198"/>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KPMG Audit </a:t>
            </a:r>
            <a:r>
              <a:rPr lang="en-US" sz="550" dirty="0" err="1" smtClean="0">
                <a:solidFill>
                  <a:schemeClr val="bg1">
                    <a:lumMod val="65000"/>
                  </a:schemeClr>
                </a:solidFill>
                <a:latin typeface="+mn-lt"/>
                <a:cs typeface="Arial" panose="020B0604020202020204" pitchFamily="34" charset="0"/>
              </a:rPr>
              <a:t>Plc</a:t>
            </a:r>
            <a:r>
              <a:rPr lang="en-US" sz="550" dirty="0" smtClean="0">
                <a:solidFill>
                  <a:schemeClr val="bg1">
                    <a:lumMod val="65000"/>
                  </a:schemeClr>
                </a:solidFill>
                <a:latin typeface="+mn-lt"/>
                <a:cs typeface="Arial" panose="020B0604020202020204" pitchFamily="34" charset="0"/>
              </a:rPr>
              <a:t>, a company incorporated under the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UK Companies Acts, is a member of KPMG International,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a Swiss cooperative</a:t>
            </a:r>
            <a:endParaRPr lang="en-US" sz="550" dirty="0">
              <a:solidFill>
                <a:schemeClr val="bg1">
                  <a:lumMod val="65000"/>
                </a:schemeClr>
              </a:solidFill>
              <a:latin typeface="+mn-lt"/>
              <a:cs typeface="Arial" panose="020B0604020202020204" pitchFamily="34" charset="0"/>
            </a:endParaRPr>
          </a:p>
        </p:txBody>
      </p:sp>
      <p:sp>
        <p:nvSpPr>
          <p:cNvPr id="15" name="Rectangle 7"/>
          <p:cNvSpPr>
            <a:spLocks noChangeArrowheads="1"/>
          </p:cNvSpPr>
          <p:nvPr userDrawn="1"/>
        </p:nvSpPr>
        <p:spPr bwMode="gray">
          <a:xfrm>
            <a:off x="5429275" y="6233914"/>
            <a:ext cx="1252610" cy="218653"/>
          </a:xfrm>
          <a:prstGeom prst="rect">
            <a:avLst/>
          </a:prstGeom>
          <a:noFill/>
          <a:ln w="6350">
            <a:noFill/>
            <a:miter lim="800000"/>
            <a:headEnd/>
            <a:tailEnd/>
          </a:ln>
          <a:effectLst/>
        </p:spPr>
        <p:txBody>
          <a:bodyPr lIns="0" tIns="0" rIns="0" bIns="0" anchor="t" anchorCtr="0"/>
          <a:lstStyle/>
          <a:p>
            <a:r>
              <a:rPr lang="en-US" sz="550" dirty="0" smtClean="0">
                <a:solidFill>
                  <a:schemeClr val="bg1">
                    <a:lumMod val="65000"/>
                  </a:schemeClr>
                </a:solidFill>
                <a:latin typeface="+mn-lt"/>
                <a:cs typeface="Arial" panose="020B0604020202020204" pitchFamily="34" charset="0"/>
              </a:rPr>
              <a:t>Registered in England No 3110745</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Registered office: 15 Canada Square, </a:t>
            </a:r>
            <a:br>
              <a:rPr lang="en-US" sz="550" dirty="0" smtClean="0">
                <a:solidFill>
                  <a:schemeClr val="bg1">
                    <a:lumMod val="65000"/>
                  </a:schemeClr>
                </a:solidFill>
                <a:latin typeface="+mn-lt"/>
                <a:cs typeface="Arial" panose="020B0604020202020204" pitchFamily="34" charset="0"/>
              </a:rPr>
            </a:br>
            <a:r>
              <a:rPr lang="en-US" sz="550" dirty="0" smtClean="0">
                <a:solidFill>
                  <a:schemeClr val="bg1">
                    <a:lumMod val="65000"/>
                  </a:schemeClr>
                </a:solidFill>
                <a:latin typeface="+mn-lt"/>
                <a:cs typeface="Arial" panose="020B0604020202020204" pitchFamily="34" charset="0"/>
              </a:rPr>
              <a:t>London E14 5GL </a:t>
            </a:r>
            <a:endParaRPr lang="en-US" sz="550" dirty="0">
              <a:solidFill>
                <a:schemeClr val="bg1">
                  <a:lumMod val="65000"/>
                </a:schemeClr>
              </a:solidFill>
              <a:latin typeface="+mn-lt"/>
              <a:cs typeface="Arial" panose="020B0604020202020204" pitchFamily="34" charset="0"/>
            </a:endParaRPr>
          </a:p>
        </p:txBody>
      </p:sp>
      <p:sp>
        <p:nvSpPr>
          <p:cNvPr id="16" name="Freeform 15"/>
          <p:cNvSpPr>
            <a:spLocks noEditPoints="1"/>
          </p:cNvSpPr>
          <p:nvPr userDrawn="1"/>
        </p:nvSpPr>
        <p:spPr bwMode="auto">
          <a:xfrm>
            <a:off x="488950" y="6233914"/>
            <a:ext cx="545578" cy="223557"/>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a:latin typeface="+mn-lt"/>
            </a:endParaRPr>
          </a:p>
        </p:txBody>
      </p:sp>
      <p:sp>
        <p:nvSpPr>
          <p:cNvPr id="3" name="Title 2"/>
          <p:cNvSpPr>
            <a:spLocks noGrp="1"/>
          </p:cNvSpPr>
          <p:nvPr>
            <p:ph type="title"/>
          </p:nvPr>
        </p:nvSpPr>
        <p:spPr>
          <a:xfrm>
            <a:off x="488950" y="451575"/>
            <a:ext cx="8591450" cy="723600"/>
          </a:xfrm>
        </p:spPr>
        <p:txBody>
          <a:bodyPr/>
          <a:lstStyle/>
          <a:p>
            <a:r>
              <a:rPr lang="de-DE" smtClean="0"/>
              <a:t>Titelmasterformat durch Klicken bearbeiten</a:t>
            </a:r>
            <a:endParaRPr lang="en-GB" dirty="0"/>
          </a:p>
        </p:txBody>
      </p:sp>
      <p:sp>
        <p:nvSpPr>
          <p:cNvPr id="17" name="Text Placeholder 5"/>
          <p:cNvSpPr>
            <a:spLocks noGrp="1"/>
          </p:cNvSpPr>
          <p:nvPr>
            <p:ph type="body" sz="quarter" idx="10"/>
          </p:nvPr>
        </p:nvSpPr>
        <p:spPr>
          <a:xfrm>
            <a:off x="488950" y="1422400"/>
            <a:ext cx="8591450" cy="46044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Tree>
    <p:extLst>
      <p:ext uri="{BB962C8B-B14F-4D97-AF65-F5344CB8AC3E}">
        <p14:creationId xmlns:p14="http://schemas.microsoft.com/office/powerpoint/2010/main" val="41369019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REPORT 2 COLUMN AND COVER LETTER RUNOVER">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7876" y="1177925"/>
            <a:ext cx="4369173"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9" name="Text Placeholder 24"/>
          <p:cNvSpPr>
            <a:spLocks noGrp="1"/>
          </p:cNvSpPr>
          <p:nvPr>
            <p:ph type="body" sz="quarter" idx="15"/>
          </p:nvPr>
        </p:nvSpPr>
        <p:spPr>
          <a:xfrm>
            <a:off x="488950" y="451705"/>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2" name="Freeform 19"/>
          <p:cNvSpPr>
            <a:spLocks noEditPoints="1"/>
          </p:cNvSpPr>
          <p:nvPr userDrawn="1"/>
        </p:nvSpPr>
        <p:spPr bwMode="auto">
          <a:xfrm>
            <a:off x="488950"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916271"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2912272938"/>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CONTACTS">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flipH="1">
            <a:off x="0" y="0"/>
            <a:ext cx="9906000" cy="6858000"/>
          </a:xfrm>
          <a:prstGeom prst="rect">
            <a:avLst/>
          </a:prstGeom>
        </p:spPr>
      </p:pic>
      <p:sp>
        <p:nvSpPr>
          <p:cNvPr id="7" name="Text Placeholder 6"/>
          <p:cNvSpPr>
            <a:spLocks noGrp="1"/>
          </p:cNvSpPr>
          <p:nvPr>
            <p:ph type="body" sz="quarter" idx="10"/>
          </p:nvPr>
        </p:nvSpPr>
        <p:spPr>
          <a:xfrm>
            <a:off x="4659580" y="820739"/>
            <a:ext cx="3739884" cy="754061"/>
          </a:xfrm>
        </p:spPr>
        <p:txBody>
          <a:bodyPr/>
          <a:lstStyle>
            <a:lvl1pPr>
              <a:lnSpc>
                <a:spcPct val="70000"/>
              </a:lnSpc>
              <a:defRPr sz="4400" b="0">
                <a:solidFill>
                  <a:schemeClr val="bg1"/>
                </a:solidFill>
                <a:latin typeface="+mj-lt"/>
              </a:defRPr>
            </a:lvl1pPr>
          </a:lstStyle>
          <a:p>
            <a:pPr lvl="0"/>
            <a:r>
              <a:rPr lang="de-DE" smtClean="0"/>
              <a:t>Textmasterformat bearbeiten</a:t>
            </a:r>
          </a:p>
        </p:txBody>
      </p:sp>
      <p:sp>
        <p:nvSpPr>
          <p:cNvPr id="9" name="Text Placeholder 10"/>
          <p:cNvSpPr>
            <a:spLocks noGrp="1"/>
          </p:cNvSpPr>
          <p:nvPr>
            <p:ph type="body" sz="quarter" idx="11"/>
          </p:nvPr>
        </p:nvSpPr>
        <p:spPr>
          <a:xfrm>
            <a:off x="4659580" y="1435735"/>
            <a:ext cx="3740400" cy="3267075"/>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465958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867859210"/>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17" name="Freeform 19"/>
          <p:cNvSpPr>
            <a:spLocks noEditPoints="1"/>
          </p:cNvSpPr>
          <p:nvPr userDrawn="1"/>
        </p:nvSpPr>
        <p:spPr bwMode="auto">
          <a:xfrm>
            <a:off x="1715999"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Text Placeholder 2"/>
          <p:cNvSpPr>
            <a:spLocks noGrp="1"/>
          </p:cNvSpPr>
          <p:nvPr>
            <p:ph type="body" sz="quarter" idx="11"/>
          </p:nvPr>
        </p:nvSpPr>
        <p:spPr>
          <a:xfrm>
            <a:off x="1715999" y="51133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18" name="Text Placeholder 2"/>
          <p:cNvSpPr>
            <a:spLocks noGrp="1"/>
          </p:cNvSpPr>
          <p:nvPr>
            <p:ph type="body" sz="quarter" idx="12"/>
          </p:nvPr>
        </p:nvSpPr>
        <p:spPr>
          <a:xfrm>
            <a:off x="1715999" y="5902325"/>
            <a:ext cx="7375525" cy="119064"/>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19" name="Text Placeholder 2"/>
          <p:cNvSpPr>
            <a:spLocks noGrp="1"/>
          </p:cNvSpPr>
          <p:nvPr>
            <p:ph type="body" sz="quarter" idx="13"/>
          </p:nvPr>
        </p:nvSpPr>
        <p:spPr>
          <a:xfrm>
            <a:off x="1715999" y="4313239"/>
            <a:ext cx="7375525" cy="554037"/>
          </a:xfrm>
        </p:spPr>
        <p:txBody>
          <a:bodyPr/>
          <a:lstStyle>
            <a:lvl1pPr>
              <a:buFontTx/>
              <a:buNone/>
              <a:defRPr sz="900" b="0">
                <a:solidFill>
                  <a:schemeClr val="bg1">
                    <a:lumMod val="65000"/>
                  </a:schemeClr>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a:p>
            <a:pPr lvl="1"/>
            <a:r>
              <a:rPr lang="de-DE" smtClean="0"/>
              <a:t>Zweite Ebene</a:t>
            </a:r>
          </a:p>
        </p:txBody>
      </p:sp>
      <p:sp>
        <p:nvSpPr>
          <p:cNvPr id="20" name="Text Placeholder 2"/>
          <p:cNvSpPr>
            <a:spLocks noGrp="1"/>
          </p:cNvSpPr>
          <p:nvPr>
            <p:ph type="body" sz="quarter" idx="14"/>
          </p:nvPr>
        </p:nvSpPr>
        <p:spPr>
          <a:xfrm>
            <a:off x="1715999"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sp>
        <p:nvSpPr>
          <p:cNvPr id="21" name="Text Placeholder 2"/>
          <p:cNvSpPr>
            <a:spLocks noGrp="1"/>
          </p:cNvSpPr>
          <p:nvPr>
            <p:ph type="body" sz="quarter" idx="15"/>
          </p:nvPr>
        </p:nvSpPr>
        <p:spPr>
          <a:xfrm>
            <a:off x="4775338" y="3948112"/>
            <a:ext cx="2052000" cy="119064"/>
          </a:xfrm>
        </p:spPr>
        <p:txBody>
          <a:bodyPr/>
          <a:lstStyle>
            <a:lvl1pPr>
              <a:buFontTx/>
              <a:buNone/>
              <a:defRPr sz="11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de-DE" smtClean="0"/>
              <a:t>Textmasterformat bearbeiten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75338" y="3442555"/>
            <a:ext cx="1325883" cy="381001"/>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5999" y="3442555"/>
            <a:ext cx="2523749" cy="384049"/>
          </a:xfrm>
          <a:prstGeom prst="rect">
            <a:avLst/>
          </a:prstGeom>
        </p:spPr>
      </p:pic>
    </p:spTree>
    <p:extLst>
      <p:ext uri="{BB962C8B-B14F-4D97-AF65-F5344CB8AC3E}">
        <p14:creationId xmlns:p14="http://schemas.microsoft.com/office/powerpoint/2010/main" val="3267273653"/>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2_FINAL SLIDE">
    <p:spTree>
      <p:nvGrpSpPr>
        <p:cNvPr id="1" name=""/>
        <p:cNvGrpSpPr/>
        <p:nvPr/>
      </p:nvGrpSpPr>
      <p:grpSpPr>
        <a:xfrm>
          <a:off x="0" y="0"/>
          <a:ext cx="0" cy="0"/>
          <a:chOff x="0" y="0"/>
          <a:chExt cx="0" cy="0"/>
        </a:xfrm>
      </p:grpSpPr>
      <p:sp>
        <p:nvSpPr>
          <p:cNvPr id="5" name="object 3"/>
          <p:cNvSpPr/>
          <p:nvPr userDrawn="1"/>
        </p:nvSpPr>
        <p:spPr>
          <a:xfrm>
            <a:off x="3" y="0"/>
            <a:ext cx="82867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400" dirty="0">
              <a:latin typeface="Arial" panose="020B0604020202020204" pitchFamily="34" charset="0"/>
              <a:sym typeface="Arial" panose="020B0604020202020204" pitchFamily="34" charset="0"/>
            </a:endParaRPr>
          </a:p>
        </p:txBody>
      </p:sp>
      <p:sp>
        <p:nvSpPr>
          <p:cNvPr id="36" name="Text Placeholder 2"/>
          <p:cNvSpPr>
            <a:spLocks noGrp="1"/>
          </p:cNvSpPr>
          <p:nvPr>
            <p:ph type="body" sz="quarter" idx="13" hasCustomPrompt="1"/>
          </p:nvPr>
        </p:nvSpPr>
        <p:spPr>
          <a:xfrm>
            <a:off x="1715999" y="5469180"/>
            <a:ext cx="7375525" cy="554037"/>
          </a:xfrm>
        </p:spPr>
        <p:txBody>
          <a:bodyPr anchor="b"/>
          <a:lstStyle>
            <a:lvl1pPr>
              <a:buFontTx/>
              <a:buNone/>
              <a:defRPr sz="600" b="0">
                <a:solidFill>
                  <a:schemeClr val="tx1">
                    <a:lumMod val="65000"/>
                    <a:lumOff val="35000"/>
                  </a:schemeClr>
                </a:solidFill>
              </a:defRPr>
            </a:lvl1pPr>
            <a:lvl2pPr>
              <a:buFontTx/>
              <a:buNone/>
              <a:defRPr sz="600" b="0">
                <a:solidFill>
                  <a:schemeClr val="tx1">
                    <a:lumMod val="65000"/>
                    <a:lumOff val="3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dirty="0" smtClean="0"/>
              <a:t>Internal use only. </a:t>
            </a:r>
          </a:p>
          <a:p>
            <a:pPr lvl="0"/>
            <a:r>
              <a:rPr lang="en-US" dirty="0" smtClean="0"/>
              <a:t>© 2016 KPMG International Cooperative (“KPMG International”), a Swiss entity. Member firms of the KPMG network of independent firms are affiliated with KPMG International. KPMG International provides no client services. No member firm has any authority to obligate or bind KPMG International or any other member firm vis-à-vis third parties, nor does KPMG International have any such authority to obligate or bind any member firm. All rights reserved. </a:t>
            </a:r>
          </a:p>
        </p:txBody>
      </p:sp>
      <p:sp>
        <p:nvSpPr>
          <p:cNvPr id="37" name="Title 2"/>
          <p:cNvSpPr>
            <a:spLocks noGrp="1"/>
          </p:cNvSpPr>
          <p:nvPr>
            <p:ph type="title"/>
          </p:nvPr>
        </p:nvSpPr>
        <p:spPr>
          <a:xfrm>
            <a:off x="1715999" y="451575"/>
            <a:ext cx="7701051" cy="723600"/>
          </a:xfrm>
        </p:spPr>
        <p:txBody>
          <a:bodyPr/>
          <a:lstStyle/>
          <a:p>
            <a:r>
              <a:rPr lang="de-DE" dirty="0" smtClean="0"/>
              <a:t>Titelmasterformat durch Klicken bearbeiten</a:t>
            </a:r>
            <a:endParaRPr lang="en-GB" dirty="0"/>
          </a:p>
        </p:txBody>
      </p:sp>
      <p:sp>
        <p:nvSpPr>
          <p:cNvPr id="38" name="Text Placeholder 7"/>
          <p:cNvSpPr>
            <a:spLocks noGrp="1"/>
          </p:cNvSpPr>
          <p:nvPr>
            <p:ph type="body" sz="quarter" idx="29"/>
          </p:nvPr>
        </p:nvSpPr>
        <p:spPr>
          <a:xfrm>
            <a:off x="1715999" y="2008722"/>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
        <p:nvSpPr>
          <p:cNvPr id="39" name="Text Placeholder 7"/>
          <p:cNvSpPr>
            <a:spLocks noGrp="1"/>
          </p:cNvSpPr>
          <p:nvPr>
            <p:ph type="body" sz="quarter" idx="28"/>
          </p:nvPr>
        </p:nvSpPr>
        <p:spPr>
          <a:xfrm>
            <a:off x="5817050" y="2008721"/>
            <a:ext cx="3600000" cy="2114313"/>
          </a:xfrm>
          <a:prstGeom prst="rect">
            <a:avLst/>
          </a:prstGeom>
        </p:spPr>
        <p:txBody>
          <a:bodyPr vert="horz" lIns="0" tIns="45720" rIns="0" bIns="0">
            <a:noAutofit/>
          </a:bodyPr>
          <a:lstStyle>
            <a:lvl1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1pPr>
            <a:lvl2pPr marL="0" marR="0" indent="0" algn="l" defTabSz="914400" rtl="0" eaLnBrk="1" fontAlgn="auto" latinLnBrk="0" hangingPunct="1">
              <a:lnSpc>
                <a:spcPct val="100000"/>
              </a:lnSpc>
              <a:spcBef>
                <a:spcPts val="0"/>
              </a:spcBef>
              <a:spcAft>
                <a:spcPts val="600"/>
              </a:spcAft>
              <a:buClrTx/>
              <a:buSzTx/>
              <a:buFontTx/>
              <a:buNone/>
              <a:tabLst/>
              <a:defRPr sz="900">
                <a:solidFill>
                  <a:srgbClr val="00338D"/>
                </a:solidFill>
                <a:latin typeface="+mn-lt"/>
                <a:cs typeface="Arial" panose="020B0604020202020204" pitchFamily="34" charset="0"/>
              </a:defRPr>
            </a:lvl2pPr>
            <a:lvl3pPr marL="21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de-DE" sz="900" b="0" i="0" dirty="0" smtClean="0">
                <a:solidFill>
                  <a:schemeClr val="tx2"/>
                </a:solidFill>
                <a:latin typeface="+mn-lt"/>
                <a:cs typeface="Arial" panose="020B0604020202020204" pitchFamily="34" charset="0"/>
              </a:defRPr>
            </a:lvl3pPr>
            <a:lvl4pPr marL="360000" marR="0"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rgbClr val="00338D"/>
                </a:solidFill>
                <a:latin typeface="+mn-lt"/>
                <a:cs typeface="Arial" panose="020B0604020202020204" pitchFamily="34" charset="0"/>
              </a:defRPr>
            </a:lvl4pPr>
            <a:lvl5pPr marL="576000" marR="0"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lang="en-US" sz="900" b="0" i="0" dirty="0" smtClean="0">
                <a:solidFill>
                  <a:schemeClr val="tx2"/>
                </a:solidFill>
                <a:latin typeface="+mn-lt"/>
                <a:cs typeface="Arial" panose="020B0604020202020204" pitchFamily="34" charset="0"/>
              </a:defRPr>
            </a:lvl5pPr>
            <a:lvl6pPr>
              <a:defRPr/>
            </a:lvl6pPr>
            <a:lvl7pPr>
              <a:defRPr/>
            </a:lvl7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de-DE" sz="900" b="1" i="0" u="none" strike="noStrike" kern="1200" cap="none" spc="0" normalizeH="0" baseline="0" noProof="0" dirty="0" smtClean="0">
                <a:ln>
                  <a:noFill/>
                </a:ln>
                <a:solidFill>
                  <a:srgbClr val="00338D"/>
                </a:solidFill>
                <a:effectLst/>
                <a:uLnTx/>
                <a:uFillTx/>
                <a:latin typeface="+mn-lt"/>
                <a:ea typeface="+mn-ea"/>
                <a:cs typeface="+mn-cs"/>
              </a:rPr>
              <a:t>Textmasterformat bearbeiten</a:t>
            </a:r>
          </a:p>
          <a:p>
            <a:pPr marL="0" marR="0" lvl="1" indent="0" algn="l" defTabSz="914400" rtl="0" eaLnBrk="1" fontAlgn="auto" latinLnBrk="0" hangingPunct="1">
              <a:lnSpc>
                <a:spcPct val="100000"/>
              </a:lnSpc>
              <a:spcBef>
                <a:spcPts val="0"/>
              </a:spcBef>
              <a:spcAft>
                <a:spcPts val="600"/>
              </a:spcAft>
              <a:buClrTx/>
              <a:buSzTx/>
              <a:buFontTx/>
              <a:buNone/>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Zweite Ebene</a:t>
            </a:r>
          </a:p>
          <a:p>
            <a:pPr marL="216000" marR="0" lvl="2"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Dritte Ebene</a:t>
            </a:r>
          </a:p>
          <a:p>
            <a:pPr marL="360000" marR="0" lvl="3" indent="-144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Vierte Ebene</a:t>
            </a:r>
          </a:p>
          <a:p>
            <a:pPr marL="576000" marR="0" lvl="4" indent="-216000" algn="l" defTabSz="914400" rtl="0" eaLnBrk="1" fontAlgn="auto" latinLnBrk="0" hangingPunct="1">
              <a:lnSpc>
                <a:spcPct val="100000"/>
              </a:lnSpc>
              <a:spcBef>
                <a:spcPts val="0"/>
              </a:spcBef>
              <a:spcAft>
                <a:spcPts val="600"/>
              </a:spcAft>
              <a:buClr>
                <a:srgbClr val="00338D"/>
              </a:buClr>
              <a:buSzTx/>
              <a:buFont typeface="Arial" panose="020B0604020202020204" pitchFamily="34" charset="0"/>
              <a:buChar char="—"/>
              <a:tabLst/>
              <a:defRPr/>
            </a:pPr>
            <a:r>
              <a:rPr kumimoji="0" lang="de-DE" sz="900" b="0" i="0" u="none" strike="noStrike" kern="1200" cap="none" spc="0" normalizeH="0" baseline="0" noProof="0" dirty="0" smtClean="0">
                <a:ln>
                  <a:noFill/>
                </a:ln>
                <a:solidFill>
                  <a:srgbClr val="000000"/>
                </a:solidFill>
                <a:effectLst/>
                <a:uLnTx/>
                <a:uFillTx/>
                <a:latin typeface="+mn-lt"/>
                <a:ea typeface="+mn-ea"/>
                <a:cs typeface="+mn-cs"/>
              </a:rPr>
              <a:t>Fünfte Ebene</a:t>
            </a:r>
            <a:endParaRPr kumimoji="0" lang="en-US" sz="900" b="0" i="0" u="none" strike="noStrike" kern="1200" cap="none" spc="0" normalizeH="0" baseline="0" noProof="0" dirty="0" smtClean="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417436521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4 - Left dark vertical imag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2" y="0"/>
            <a:ext cx="9906000" cy="6858000"/>
          </a:xfrm>
          <a:prstGeom prst="rect">
            <a:avLst/>
          </a:prstGeom>
        </p:spPr>
      </p:pic>
      <p:sp>
        <p:nvSpPr>
          <p:cNvPr id="7" name="Title 1"/>
          <p:cNvSpPr>
            <a:spLocks noGrp="1"/>
          </p:cNvSpPr>
          <p:nvPr>
            <p:ph type="ctrTitle" hasCustomPrompt="1"/>
          </p:nvPr>
        </p:nvSpPr>
        <p:spPr>
          <a:xfrm>
            <a:off x="4036911" y="1339200"/>
            <a:ext cx="5440464" cy="3510000"/>
          </a:xfrm>
        </p:spPr>
        <p:txBody>
          <a:bodyPr anchor="t" anchorCtr="0"/>
          <a:lstStyle>
            <a:lvl1pPr algn="l">
              <a:defRPr sz="11000">
                <a:solidFill>
                  <a:schemeClr val="bg1"/>
                </a:solidFill>
              </a:defRPr>
            </a:lvl1pPr>
          </a:lstStyle>
          <a:p>
            <a:r>
              <a:rPr lang="en-GB" dirty="0" smtClean="0"/>
              <a:t>Title slide 4</a:t>
            </a:r>
            <a:br>
              <a:rPr lang="en-GB" dirty="0" smtClean="0"/>
            </a:br>
            <a:r>
              <a:rPr lang="en-GB" dirty="0" smtClean="0"/>
              <a:t>dark left vertical image</a:t>
            </a:r>
            <a:endParaRPr lang="en-US" dirty="0"/>
          </a:p>
        </p:txBody>
      </p:sp>
      <p:sp>
        <p:nvSpPr>
          <p:cNvPr id="9" name="Freeform 19"/>
          <p:cNvSpPr>
            <a:spLocks noEditPoints="1"/>
          </p:cNvSpPr>
          <p:nvPr userDrawn="1"/>
        </p:nvSpPr>
        <p:spPr bwMode="auto">
          <a:xfrm>
            <a:off x="4065711" y="784800"/>
            <a:ext cx="7776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Text Placeholder 3"/>
          <p:cNvSpPr>
            <a:spLocks noGrp="1"/>
          </p:cNvSpPr>
          <p:nvPr>
            <p:ph type="body" sz="quarter" idx="11"/>
          </p:nvPr>
        </p:nvSpPr>
        <p:spPr>
          <a:xfrm>
            <a:off x="4065711" y="5036400"/>
            <a:ext cx="5411664"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83874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5 - Singular image">
    <p:spTree>
      <p:nvGrpSpPr>
        <p:cNvPr id="1" name=""/>
        <p:cNvGrpSpPr/>
        <p:nvPr/>
      </p:nvGrpSpPr>
      <p:grpSpPr>
        <a:xfrm>
          <a:off x="0" y="0"/>
          <a:ext cx="0" cy="0"/>
          <a:chOff x="0" y="0"/>
          <a:chExt cx="0" cy="0"/>
        </a:xfrm>
      </p:grpSpPr>
      <p:pic>
        <p:nvPicPr>
          <p:cNvPr id="8" name="Grafik 7"/>
          <p:cNvPicPr>
            <a:picLocks noChangeAspect="1"/>
          </p:cNvPicPr>
          <p:nvPr userDrawn="1"/>
        </p:nvPicPr>
        <p:blipFill rotWithShape="1">
          <a:blip r:embed="rId2">
            <a:extLst>
              <a:ext uri="{28A0092B-C50C-407E-A947-70E740481C1C}">
                <a14:useLocalDpi xmlns:a14="http://schemas.microsoft.com/office/drawing/2010/main" val="0"/>
              </a:ext>
            </a:extLst>
          </a:blip>
          <a:srcRect r="3611"/>
          <a:stretch/>
        </p:blipFill>
        <p:spPr>
          <a:xfrm>
            <a:off x="0" y="0"/>
            <a:ext cx="9915525" cy="6858000"/>
          </a:xfrm>
          <a:prstGeom prst="rect">
            <a:avLst/>
          </a:prstGeom>
        </p:spPr>
      </p:pic>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US" dirty="0" smtClean="0"/>
              <a:t>Title slide 5</a:t>
            </a:r>
            <a:br>
              <a:rPr lang="en-US" dirty="0" smtClean="0"/>
            </a:br>
            <a:r>
              <a:rPr lang="en-US" dirty="0" smtClean="0"/>
              <a:t>singular </a:t>
            </a:r>
            <a:br>
              <a:rPr lang="en-US" dirty="0" smtClean="0"/>
            </a:br>
            <a:r>
              <a:rPr lang="en-US" dirty="0" smtClean="0"/>
              <a:t>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9"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349499007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15200" y="1346400"/>
            <a:ext cx="6708000" cy="3510000"/>
          </a:xfrm>
        </p:spPr>
        <p:txBody>
          <a:bodyPr anchor="t" anchorCtr="0"/>
          <a:lstStyle>
            <a:lvl1pPr algn="l">
              <a:defRPr sz="11000">
                <a:solidFill>
                  <a:schemeClr val="bg1"/>
                </a:solidFill>
              </a:defRPr>
            </a:lvl1pPr>
          </a:lstStyle>
          <a:p>
            <a:r>
              <a:rPr lang="en-GB" dirty="0" smtClean="0"/>
              <a:t>Title slide 6</a:t>
            </a:r>
            <a:br>
              <a:rPr lang="en-GB" dirty="0" smtClean="0"/>
            </a:br>
            <a:r>
              <a:rPr lang="en-GB" dirty="0" smtClean="0"/>
              <a:t>no image</a:t>
            </a:r>
            <a:endParaRPr lang="en-US" dirty="0"/>
          </a:p>
        </p:txBody>
      </p:sp>
      <p:sp>
        <p:nvSpPr>
          <p:cNvPr id="4" name="object 3"/>
          <p:cNvSpPr/>
          <p:nvPr userDrawn="1"/>
        </p:nvSpPr>
        <p:spPr>
          <a:xfrm>
            <a:off x="1" y="0"/>
            <a:ext cx="1720042"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9" name="Freeform 19"/>
          <p:cNvSpPr>
            <a:spLocks noEditPoints="1"/>
          </p:cNvSpPr>
          <p:nvPr userDrawn="1"/>
        </p:nvSpPr>
        <p:spPr bwMode="auto">
          <a:xfrm>
            <a:off x="2236108" y="784800"/>
            <a:ext cx="8424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7" name="Text Placeholder 3"/>
          <p:cNvSpPr>
            <a:spLocks noGrp="1"/>
          </p:cNvSpPr>
          <p:nvPr>
            <p:ph type="body" sz="quarter" idx="11"/>
          </p:nvPr>
        </p:nvSpPr>
        <p:spPr>
          <a:xfrm>
            <a:off x="2236108" y="5036400"/>
            <a:ext cx="6687092"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de-DE" smtClean="0"/>
              <a:t>Textmasterformat bearbeiten</a:t>
            </a:r>
          </a:p>
        </p:txBody>
      </p:sp>
    </p:spTree>
    <p:extLst>
      <p:ext uri="{BB962C8B-B14F-4D97-AF65-F5344CB8AC3E}">
        <p14:creationId xmlns:p14="http://schemas.microsoft.com/office/powerpoint/2010/main" val="448723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etter two colum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7877"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74866397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Letter continuation">
    <p:spTree>
      <p:nvGrpSpPr>
        <p:cNvPr id="1" name=""/>
        <p:cNvGrpSpPr/>
        <p:nvPr/>
      </p:nvGrpSpPr>
      <p:grpSpPr>
        <a:xfrm>
          <a:off x="0" y="0"/>
          <a:ext cx="0" cy="0"/>
          <a:chOff x="0" y="0"/>
          <a:chExt cx="0" cy="0"/>
        </a:xfrm>
      </p:grpSpPr>
      <p:sp>
        <p:nvSpPr>
          <p:cNvPr id="25" name="Text Placeholder 24"/>
          <p:cNvSpPr>
            <a:spLocks noGrp="1"/>
          </p:cNvSpPr>
          <p:nvPr>
            <p:ph type="body" sz="quarter" idx="14"/>
          </p:nvPr>
        </p:nvSpPr>
        <p:spPr>
          <a:xfrm>
            <a:off x="5046663" y="445724"/>
            <a:ext cx="4378758" cy="365356"/>
          </a:xfrm>
        </p:spPr>
        <p:txBody>
          <a:bodyPr lIns="144000"/>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26"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
        <p:nvSpPr>
          <p:cNvPr id="19" name="Text Placeholder 8"/>
          <p:cNvSpPr>
            <a:spLocks noGrp="1"/>
          </p:cNvSpPr>
          <p:nvPr>
            <p:ph type="body" sz="quarter" idx="10"/>
          </p:nvPr>
        </p:nvSpPr>
        <p:spPr>
          <a:xfrm>
            <a:off x="488950" y="1177924"/>
            <a:ext cx="4370388" cy="4843463"/>
          </a:xfrm>
        </p:spPr>
        <p:txBody>
          <a:bodyPr/>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20" name="Text Placeholder 8"/>
          <p:cNvSpPr>
            <a:spLocks noGrp="1"/>
          </p:cNvSpPr>
          <p:nvPr>
            <p:ph type="body" sz="quarter" idx="11"/>
          </p:nvPr>
        </p:nvSpPr>
        <p:spPr>
          <a:xfrm>
            <a:off x="5061064" y="1177924"/>
            <a:ext cx="4355985" cy="4843463"/>
          </a:xfrm>
          <a:ln w="6350">
            <a:solidFill>
              <a:schemeClr val="tx2"/>
            </a:solidFill>
          </a:ln>
        </p:spPr>
        <p:txBody>
          <a:bodyPr lIns="144000" tIns="7200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21" name="Rectangle 20"/>
          <p:cNvSpPr/>
          <p:nvPr userDrawn="1"/>
        </p:nvSpPr>
        <p:spPr>
          <a:xfrm>
            <a:off x="5046663" y="1177924"/>
            <a:ext cx="91081" cy="4843463"/>
          </a:xfrm>
          <a:prstGeom prst="rect">
            <a:avLst/>
          </a:prstGeom>
          <a:solidFill>
            <a:schemeClr val="tx2"/>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l"/>
            <a:endParaRPr lang="en-GB" sz="1500" dirty="0">
              <a:solidFill>
                <a:schemeClr val="bg1"/>
              </a:solidFill>
            </a:endParaRPr>
          </a:p>
        </p:txBody>
      </p:sp>
      <p:sp>
        <p:nvSpPr>
          <p:cNvPr id="15"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6" name="TextBox 15"/>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7" name="TextBox 16"/>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8" name="TextBox 17"/>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2" name="TextBox 21"/>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23"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Tree>
    <p:extLst>
      <p:ext uri="{BB962C8B-B14F-4D97-AF65-F5344CB8AC3E}">
        <p14:creationId xmlns:p14="http://schemas.microsoft.com/office/powerpoint/2010/main" val="135710271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tter important notice combination">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488950" y="1177925"/>
            <a:ext cx="4370388" cy="4843462"/>
          </a:xfrm>
        </p:spPr>
        <p:txBody>
          <a:bodyPr/>
          <a:lstStyle>
            <a:lvl1pPr>
              <a:defRPr sz="800" baseline="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smtClean="0"/>
          </a:p>
        </p:txBody>
      </p:sp>
      <p:sp>
        <p:nvSpPr>
          <p:cNvPr id="4" name="Text Placeholder 8"/>
          <p:cNvSpPr>
            <a:spLocks noGrp="1"/>
          </p:cNvSpPr>
          <p:nvPr>
            <p:ph type="body" sz="quarter" idx="11"/>
          </p:nvPr>
        </p:nvSpPr>
        <p:spPr>
          <a:xfrm>
            <a:off x="5046662" y="1177925"/>
            <a:ext cx="4370387" cy="4843462"/>
          </a:xfrm>
          <a:ln w="6350">
            <a:noFill/>
          </a:ln>
        </p:spPr>
        <p:txBody>
          <a:bodyPr lIns="0" tIns="0"/>
          <a:lstStyle>
            <a:lvl1pPr>
              <a:defRPr sz="800"/>
            </a:lvl1pPr>
            <a:lvl2pPr>
              <a:defRPr sz="800"/>
            </a:lvl2pPr>
            <a:lvl3pPr>
              <a:defRPr sz="800"/>
            </a:lvl3pPr>
            <a:lvl4pPr>
              <a:defRPr sz="800"/>
            </a:lvl4pPr>
            <a:lvl5pPr>
              <a:defRPr sz="800"/>
            </a:lvl5pPr>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GB" dirty="0"/>
          </a:p>
        </p:txBody>
      </p:sp>
      <p:sp>
        <p:nvSpPr>
          <p:cNvPr id="12" name="Freeform 19"/>
          <p:cNvSpPr>
            <a:spLocks noEditPoints="1"/>
          </p:cNvSpPr>
          <p:nvPr userDrawn="1"/>
        </p:nvSpPr>
        <p:spPr bwMode="auto">
          <a:xfrm>
            <a:off x="809508" y="6320118"/>
            <a:ext cx="4602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sz="1800" dirty="0"/>
          </a:p>
        </p:txBody>
      </p:sp>
      <p:sp>
        <p:nvSpPr>
          <p:cNvPr id="13" name="TextBox 12"/>
          <p:cNvSpPr txBox="1"/>
          <p:nvPr userDrawn="1"/>
        </p:nvSpPr>
        <p:spPr>
          <a:xfrm>
            <a:off x="1875900" y="6320118"/>
            <a:ext cx="1339038"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LLP, a UK limited liability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partnership, is a member of KPMG International, a Swiss cooperative</a:t>
            </a:r>
          </a:p>
        </p:txBody>
      </p:sp>
      <p:sp>
        <p:nvSpPr>
          <p:cNvPr id="14" name="TextBox 13"/>
          <p:cNvSpPr txBox="1"/>
          <p:nvPr userDrawn="1"/>
        </p:nvSpPr>
        <p:spPr>
          <a:xfrm>
            <a:off x="3392507" y="6320118"/>
            <a:ext cx="1655370"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Audit Plc, a company incorporated under the UK Companies Acts, is a member of KPMG International, a Swiss cooperative</a:t>
            </a:r>
          </a:p>
        </p:txBody>
      </p:sp>
      <p:sp>
        <p:nvSpPr>
          <p:cNvPr id="15" name="TextBox 14"/>
          <p:cNvSpPr txBox="1"/>
          <p:nvPr userDrawn="1"/>
        </p:nvSpPr>
        <p:spPr>
          <a:xfrm>
            <a:off x="5225447" y="6320118"/>
            <a:ext cx="1391575"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3110745</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6" name="TextBox 15"/>
          <p:cNvSpPr txBox="1"/>
          <p:nvPr userDrawn="1"/>
        </p:nvSpPr>
        <p:spPr>
          <a:xfrm>
            <a:off x="6794591" y="6320118"/>
            <a:ext cx="1546299" cy="226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in England No OC301540</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Registered office: 15 Canada Square, </a:t>
            </a:r>
            <a:br>
              <a:rPr lang="en-GB" sz="600" kern="1200" noProof="0" dirty="0" smtClean="0">
                <a:solidFill>
                  <a:schemeClr val="bg1">
                    <a:lumMod val="65000"/>
                  </a:schemeClr>
                </a:solidFill>
                <a:latin typeface="+mn-lt"/>
                <a:ea typeface="+mn-ea"/>
                <a:cs typeface="+mn-cs"/>
              </a:rPr>
            </a:br>
            <a:r>
              <a:rPr lang="en-GB" sz="600" kern="1200" noProof="0" dirty="0" smtClean="0">
                <a:solidFill>
                  <a:schemeClr val="bg1">
                    <a:lumMod val="65000"/>
                  </a:schemeClr>
                </a:solidFill>
                <a:latin typeface="+mn-lt"/>
                <a:ea typeface="+mn-ea"/>
                <a:cs typeface="+mn-cs"/>
              </a:rPr>
              <a:t>London E14 5GL </a:t>
            </a:r>
          </a:p>
        </p:txBody>
      </p:sp>
      <p:sp>
        <p:nvSpPr>
          <p:cNvPr id="17" name="Shape 8"/>
          <p:cNvSpPr txBox="1">
            <a:spLocks/>
          </p:cNvSpPr>
          <p:nvPr userDrawn="1"/>
        </p:nvSpPr>
        <p:spPr>
          <a:xfrm>
            <a:off x="8590360" y="6320118"/>
            <a:ext cx="500778"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‹Nr.›</a:t>
            </a:fld>
            <a:endParaRPr lang="en-US" sz="1000" dirty="0">
              <a:solidFill>
                <a:schemeClr val="tx2"/>
              </a:solidFill>
              <a:latin typeface="+mn-lt"/>
              <a:ea typeface="Arial"/>
              <a:cs typeface="Arial" panose="020B0604020202020204" pitchFamily="34" charset="0"/>
            </a:endParaRPr>
          </a:p>
        </p:txBody>
      </p:sp>
      <p:sp>
        <p:nvSpPr>
          <p:cNvPr id="11" name="Text Placeholder 24"/>
          <p:cNvSpPr>
            <a:spLocks noGrp="1"/>
          </p:cNvSpPr>
          <p:nvPr>
            <p:ph type="body" sz="quarter" idx="15"/>
          </p:nvPr>
        </p:nvSpPr>
        <p:spPr>
          <a:xfrm>
            <a:off x="488950" y="445724"/>
            <a:ext cx="4370388" cy="365356"/>
          </a:xfrm>
        </p:spPr>
        <p:txBody>
          <a:bodyPr/>
          <a:lstStyle>
            <a:lvl1pPr>
              <a:spcAft>
                <a:spcPts val="300"/>
              </a:spcAft>
              <a:defRPr sz="800"/>
            </a:lvl1pPr>
            <a:lvl2pPr>
              <a:spcAft>
                <a:spcPts val="300"/>
              </a:spcAft>
              <a:defRPr sz="800"/>
            </a:lvl2pPr>
            <a:lvl3pPr>
              <a:spcAft>
                <a:spcPts val="300"/>
              </a:spcAft>
              <a:defRPr sz="800"/>
            </a:lvl3pPr>
            <a:lvl4pPr>
              <a:spcAft>
                <a:spcPts val="300"/>
              </a:spcAft>
              <a:defRPr sz="800"/>
            </a:lvl4pPr>
            <a:lvl5pPr>
              <a:spcAft>
                <a:spcPts val="300"/>
              </a:spcAft>
              <a:defRPr sz="800"/>
            </a:lvl5pPr>
          </a:lstStyle>
          <a:p>
            <a:pPr lvl="0"/>
            <a:r>
              <a:rPr lang="de-DE" smtClean="0"/>
              <a:t>Textmasterformat bearbeiten</a:t>
            </a:r>
          </a:p>
          <a:p>
            <a:pPr lvl="1"/>
            <a:r>
              <a:rPr lang="de-DE" smtClean="0"/>
              <a:t>Zweite Ebene</a:t>
            </a:r>
          </a:p>
        </p:txBody>
      </p:sp>
    </p:spTree>
    <p:extLst>
      <p:ext uri="{BB962C8B-B14F-4D97-AF65-F5344CB8AC3E}">
        <p14:creationId xmlns:p14="http://schemas.microsoft.com/office/powerpoint/2010/main" val="18735875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451575"/>
            <a:ext cx="8918244" cy="723600"/>
          </a:xfrm>
          <a:prstGeom prst="rect">
            <a:avLst/>
          </a:prstGeom>
        </p:spPr>
        <p:txBody>
          <a:bodyPr vert="horz" lIns="0" tIns="0" rIns="0" bIns="0" rtlCol="0" anchor="t" anchorCtr="0">
            <a:no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488951" y="1422400"/>
            <a:ext cx="8918242" cy="4604400"/>
          </a:xfrm>
          <a:prstGeom prst="rect">
            <a:avLst/>
          </a:prstGeom>
        </p:spPr>
        <p:txBody>
          <a:bodyPr vert="horz" lIns="0" tIns="0" rIns="0" bIns="0" rtlCol="0" anchor="t" anchorCtr="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smtClean="0"/>
          </a:p>
        </p:txBody>
      </p:sp>
      <p:sp>
        <p:nvSpPr>
          <p:cNvPr id="29" name="Shape 8"/>
          <p:cNvSpPr txBox="1">
            <a:spLocks/>
          </p:cNvSpPr>
          <p:nvPr userDrawn="1"/>
        </p:nvSpPr>
        <p:spPr>
          <a:xfrm>
            <a:off x="9027000" y="6320118"/>
            <a:ext cx="390050" cy="149412"/>
          </a:xfrm>
          <a:prstGeom prst="rect">
            <a:avLst/>
          </a:prstGeom>
        </p:spPr>
        <p:txBody>
          <a:bodyPr lIns="0" tIns="0" rIns="0" bIns="0" anchor="t"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900" smtClean="0">
                <a:solidFill>
                  <a:schemeClr val="tx2"/>
                </a:solidFill>
                <a:latin typeface="+mn-lt"/>
                <a:ea typeface="Arial"/>
                <a:cs typeface="Arial" panose="020B0604020202020204" pitchFamily="34" charset="0"/>
              </a:rPr>
              <a:pPr algn="r"/>
              <a:t>‹Nr.›</a:t>
            </a:fld>
            <a:endParaRPr lang="en-US" sz="900" dirty="0">
              <a:solidFill>
                <a:schemeClr val="tx2"/>
              </a:solidFill>
              <a:latin typeface="+mn-lt"/>
              <a:ea typeface="Arial"/>
              <a:cs typeface="Arial" panose="020B0604020202020204" pitchFamily="34" charset="0"/>
            </a:endParaRPr>
          </a:p>
        </p:txBody>
      </p:sp>
      <p:sp>
        <p:nvSpPr>
          <p:cNvPr id="27" name="Freeform 19"/>
          <p:cNvSpPr>
            <a:spLocks noEditPoints="1"/>
          </p:cNvSpPr>
          <p:nvPr userDrawn="1"/>
        </p:nvSpPr>
        <p:spPr bwMode="auto">
          <a:xfrm>
            <a:off x="488950" y="6320118"/>
            <a:ext cx="424800" cy="172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0" name="TextBox 29"/>
          <p:cNvSpPr txBox="1"/>
          <p:nvPr userDrawn="1">
            <p:custDataLst>
              <p:tags r:id="rId38"/>
            </p:custDataLst>
          </p:nvPr>
        </p:nvSpPr>
        <p:spPr>
          <a:xfrm>
            <a:off x="1548364" y="6320118"/>
            <a:ext cx="68445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smtClean="0">
                <a:solidFill>
                  <a:schemeClr val="bg1">
                    <a:lumMod val="65000"/>
                  </a:schemeClr>
                </a:solidFill>
                <a:latin typeface="+mn-lt"/>
                <a:ea typeface="+mn-ea"/>
                <a:cs typeface="+mn-cs"/>
              </a:rPr>
              <a:t>© 2017 KPMG International Cooperative (“KPMG International”). KPMG International provides no client services and is a Swiss entity with which the independent member firms of the KPMG network are affiliated.</a:t>
            </a:r>
            <a:endParaRPr lang="en-GB"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661" r:id="rId1"/>
    <p:sldLayoutId id="2147483710" r:id="rId2"/>
    <p:sldLayoutId id="2147483709" r:id="rId3"/>
    <p:sldLayoutId id="2147483703" r:id="rId4"/>
    <p:sldLayoutId id="2147483675" r:id="rId5"/>
    <p:sldLayoutId id="2147483680" r:id="rId6"/>
    <p:sldLayoutId id="2147483707" r:id="rId7"/>
    <p:sldLayoutId id="2147483729" r:id="rId8"/>
    <p:sldLayoutId id="2147483708" r:id="rId9"/>
    <p:sldLayoutId id="2147483723" r:id="rId10"/>
    <p:sldLayoutId id="2147483726" r:id="rId11"/>
    <p:sldLayoutId id="2147483730" r:id="rId12"/>
    <p:sldLayoutId id="2147483666" r:id="rId13"/>
    <p:sldLayoutId id="2147483705" r:id="rId14"/>
    <p:sldLayoutId id="2147483689" r:id="rId15"/>
    <p:sldLayoutId id="2147483690" r:id="rId16"/>
    <p:sldLayoutId id="2147483692" r:id="rId17"/>
    <p:sldLayoutId id="2147483693" r:id="rId18"/>
    <p:sldLayoutId id="2147483694" r:id="rId19"/>
    <p:sldLayoutId id="2147483695" r:id="rId20"/>
    <p:sldLayoutId id="2147483701" r:id="rId21"/>
    <p:sldLayoutId id="2147483697" r:id="rId22"/>
    <p:sldLayoutId id="2147483698" r:id="rId23"/>
    <p:sldLayoutId id="2147483699" r:id="rId24"/>
    <p:sldLayoutId id="2147483711" r:id="rId25"/>
    <p:sldLayoutId id="2147483712" r:id="rId26"/>
    <p:sldLayoutId id="2147483682" r:id="rId27"/>
    <p:sldLayoutId id="2147483683" r:id="rId28"/>
    <p:sldLayoutId id="2147483684" r:id="rId29"/>
    <p:sldLayoutId id="2147483685" r:id="rId30"/>
    <p:sldLayoutId id="2147483720" r:id="rId31"/>
    <p:sldLayoutId id="2147483721" r:id="rId32"/>
    <p:sldLayoutId id="2147483719" r:id="rId33"/>
    <p:sldLayoutId id="2147483728" r:id="rId34"/>
    <p:sldLayoutId id="2147483667" r:id="rId35"/>
    <p:sldLayoutId id="2147483732" r:id="rId36"/>
  </p:sldLayoutIdLst>
  <p:timing>
    <p:tnLst>
      <p:par>
        <p:cTn id="1" dur="indefinite" restart="never" nodeType="tmRoot"/>
      </p:par>
    </p:tnLst>
  </p:timing>
  <p:txStyles>
    <p:titleStyle>
      <a:lvl1pPr algn="l" defTabSz="914400" rtl="0" eaLnBrk="1" latinLnBrk="0" hangingPunct="1">
        <a:lnSpc>
          <a:spcPct val="70000"/>
        </a:lnSpc>
        <a:spcBef>
          <a:spcPct val="0"/>
        </a:spcBef>
        <a:buNone/>
        <a:defRPr sz="38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9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900" kern="1200">
          <a:solidFill>
            <a:schemeClr val="tx1"/>
          </a:solidFill>
          <a:latin typeface="+mn-lt"/>
          <a:ea typeface="+mn-ea"/>
          <a:cs typeface="+mn-cs"/>
        </a:defRPr>
      </a:lvl2pPr>
      <a:lvl3pPr marL="21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3pPr>
      <a:lvl4pPr marL="360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1"/>
          </a:solidFill>
          <a:latin typeface="+mn-lt"/>
          <a:ea typeface="+mn-ea"/>
          <a:cs typeface="+mn-cs"/>
        </a:defRPr>
      </a:lvl4pPr>
      <a:lvl5pPr marL="576000" indent="-216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baseline="0">
          <a:solidFill>
            <a:schemeClr val="tx1"/>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9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93" userDrawn="1">
          <p15:clr>
            <a:srgbClr val="F26B43"/>
          </p15:clr>
        </p15:guide>
        <p15:guide id="2" pos="308" userDrawn="1">
          <p15:clr>
            <a:srgbClr val="F26B43"/>
          </p15:clr>
        </p15:guide>
        <p15:guide id="3" pos="5932" userDrawn="1">
          <p15:clr>
            <a:srgbClr val="F26B43"/>
          </p15:clr>
        </p15:guide>
        <p15:guide id="4" orient="horz" pos="742" userDrawn="1">
          <p15:clr>
            <a:srgbClr val="F26B43"/>
          </p15:clr>
        </p15:guide>
        <p15:guide id="6" orient="horz" pos="279" userDrawn="1">
          <p15:clr>
            <a:srgbClr val="F26B43"/>
          </p15:clr>
        </p15:guide>
        <p15:guide id="7" orient="horz" pos="896" userDrawn="1">
          <p15:clr>
            <a:srgbClr val="F26B43"/>
          </p15:clr>
        </p15:guide>
        <p15:guide id="8" pos="3061" userDrawn="1">
          <p15:clr>
            <a:srgbClr val="F26B43"/>
          </p15:clr>
        </p15:guide>
        <p15:guide id="9" pos="31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6.wmf"/><Relationship Id="rId4" Type="http://schemas.openxmlformats.org/officeDocument/2006/relationships/package" Target="../embeddings/Microsoft_Excel-Arbeitsblatt1.xlsx"/></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6.xml"/><Relationship Id="rId1" Type="http://schemas.openxmlformats.org/officeDocument/2006/relationships/tags" Target="../tags/tag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slideLayout" Target="../slideLayouts/slideLayout14.xml"/><Relationship Id="rId5" Type="http://schemas.openxmlformats.org/officeDocument/2006/relationships/tags" Target="../tags/tag8.xml"/><Relationship Id="rId4" Type="http://schemas.openxmlformats.org/officeDocument/2006/relationships/tags" Target="../tags/tag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package" Target="../embeddings/Microsoft_Excel-Arbeitsblatt2.xlsx"/><Relationship Id="rId3" Type="http://schemas.openxmlformats.org/officeDocument/2006/relationships/tags" Target="../tags/tag12.xml"/><Relationship Id="rId7" Type="http://schemas.openxmlformats.org/officeDocument/2006/relationships/tags" Target="../tags/tag16.xml"/><Relationship Id="rId12" Type="http://schemas.openxmlformats.org/officeDocument/2006/relationships/oleObject" Target="../embeddings/oleObject2.bin"/><Relationship Id="rId2" Type="http://schemas.openxmlformats.org/officeDocument/2006/relationships/tags" Target="../tags/tag11.xml"/><Relationship Id="rId1" Type="http://schemas.openxmlformats.org/officeDocument/2006/relationships/vmlDrawing" Target="../drawings/vmlDrawing2.vml"/><Relationship Id="rId6" Type="http://schemas.openxmlformats.org/officeDocument/2006/relationships/tags" Target="../tags/tag15.xml"/><Relationship Id="rId11" Type="http://schemas.openxmlformats.org/officeDocument/2006/relationships/image" Target="../media/image9.png"/><Relationship Id="rId5" Type="http://schemas.openxmlformats.org/officeDocument/2006/relationships/tags" Target="../tags/tag14.xml"/><Relationship Id="rId10" Type="http://schemas.openxmlformats.org/officeDocument/2006/relationships/image" Target="../media/image8.png"/><Relationship Id="rId4" Type="http://schemas.openxmlformats.org/officeDocument/2006/relationships/tags" Target="../tags/tag13.xml"/><Relationship Id="rId9" Type="http://schemas.openxmlformats.org/officeDocument/2006/relationships/image" Target="../media/image7.emf"/><Relationship Id="rId14" Type="http://schemas.openxmlformats.org/officeDocument/2006/relationships/image" Target="../media/image6.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10000" dirty="0" smtClean="0"/>
              <a:t>Workbook</a:t>
            </a:r>
            <a:br>
              <a:rPr lang="en-US" sz="10000" dirty="0" smtClean="0"/>
            </a:br>
            <a:r>
              <a:rPr lang="en-US" sz="10000" dirty="0" smtClean="0"/>
              <a:t>Normalized Earnings</a:t>
            </a:r>
            <a:r>
              <a:rPr lang="en-US" dirty="0" smtClean="0"/>
              <a:t/>
            </a:r>
            <a:br>
              <a:rPr lang="en-US" dirty="0" smtClean="0"/>
            </a:br>
            <a:endParaRPr lang="en-US" dirty="0"/>
          </a:p>
        </p:txBody>
      </p:sp>
      <p:sp>
        <p:nvSpPr>
          <p:cNvPr id="5" name="Subtitle 4"/>
          <p:cNvSpPr>
            <a:spLocks noGrp="1"/>
          </p:cNvSpPr>
          <p:nvPr>
            <p:ph type="body" sz="quarter" idx="11"/>
          </p:nvPr>
        </p:nvSpPr>
        <p:spPr/>
        <p:txBody>
          <a:bodyPr/>
          <a:lstStyle/>
          <a:p>
            <a:r>
              <a:rPr lang="en-US" dirty="0" smtClean="0"/>
              <a:t>Internal Use Only</a:t>
            </a:r>
          </a:p>
          <a:p>
            <a:endParaRPr lang="en-US" dirty="0" smtClean="0"/>
          </a:p>
          <a:p>
            <a:pPr lvl="1"/>
            <a:r>
              <a:rPr lang="en-US" dirty="0" smtClean="0"/>
              <a:t>April 2017</a:t>
            </a:r>
            <a:endParaRPr lang="en-US" dirty="0"/>
          </a:p>
        </p:txBody>
      </p:sp>
      <p:sp>
        <p:nvSpPr>
          <p:cNvPr id="8" name="Rechteck 7"/>
          <p:cNvSpPr/>
          <p:nvPr/>
        </p:nvSpPr>
        <p:spPr>
          <a:xfrm>
            <a:off x="-1266825" y="5448300"/>
            <a:ext cx="1190625" cy="14097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t"/>
          <a:lstStyle/>
          <a:p>
            <a:pPr algn="ctr"/>
            <a:r>
              <a:rPr lang="en-US" sz="900" dirty="0" smtClean="0">
                <a:solidFill>
                  <a:schemeClr val="bg1"/>
                </a:solidFill>
              </a:rPr>
              <a:t>EXCEL FILE:</a:t>
            </a:r>
          </a:p>
        </p:txBody>
      </p:sp>
      <p:graphicFrame>
        <p:nvGraphicFramePr>
          <p:cNvPr id="2" name="Objekt 1"/>
          <p:cNvGraphicFramePr>
            <a:graphicFrameLocks noChangeAspect="1"/>
          </p:cNvGraphicFramePr>
          <p:nvPr>
            <p:extLst>
              <p:ext uri="{D42A27DB-BD31-4B8C-83A1-F6EECF244321}">
                <p14:modId xmlns:p14="http://schemas.microsoft.com/office/powerpoint/2010/main" val="2172394159"/>
              </p:ext>
            </p:extLst>
          </p:nvPr>
        </p:nvGraphicFramePr>
        <p:xfrm>
          <a:off x="-1128713" y="6021388"/>
          <a:ext cx="914400" cy="771525"/>
        </p:xfrm>
        <a:graphic>
          <a:graphicData uri="http://schemas.openxmlformats.org/presentationml/2006/ole">
            <mc:AlternateContent xmlns:mc="http://schemas.openxmlformats.org/markup-compatibility/2006">
              <mc:Choice xmlns:v="urn:schemas-microsoft-com:vml" Requires="v">
                <p:oleObj spid="_x0000_s1064" name="Arbeitsblatt" showAsIcon="1" r:id="rId4" imgW="914400" imgH="771480" progId="Excel.Sheet.12">
                  <p:embed/>
                </p:oleObj>
              </mc:Choice>
              <mc:Fallback>
                <p:oleObj name="Arbeitsblatt" showAsIcon="1" r:id="rId4" imgW="914400" imgH="771480" progId="Excel.Sheet.12">
                  <p:embed/>
                  <p:pic>
                    <p:nvPicPr>
                      <p:cNvPr id="0" name=""/>
                      <p:cNvPicPr/>
                      <p:nvPr/>
                    </p:nvPicPr>
                    <p:blipFill>
                      <a:blip r:embed="rId5"/>
                      <a:stretch>
                        <a:fillRect/>
                      </a:stretch>
                    </p:blipFill>
                    <p:spPr>
                      <a:xfrm>
                        <a:off x="-1128713" y="6021388"/>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382896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endParaRPr lang="en-US" dirty="0"/>
          </a:p>
        </p:txBody>
      </p:sp>
      <p:sp>
        <p:nvSpPr>
          <p:cNvPr id="14" name="Textplatzhalter 13"/>
          <p:cNvSpPr>
            <a:spLocks noGrp="1"/>
          </p:cNvSpPr>
          <p:nvPr>
            <p:ph type="body" sz="quarter" idx="29"/>
          </p:nvPr>
        </p:nvSpPr>
        <p:spPr/>
        <p:txBody>
          <a:bodyPr/>
          <a:lstStyle/>
          <a:p>
            <a:endParaRPr lang="en-US" dirty="0"/>
          </a:p>
        </p:txBody>
      </p:sp>
      <p:sp>
        <p:nvSpPr>
          <p:cNvPr id="13" name="Textplatzhalter 12"/>
          <p:cNvSpPr>
            <a:spLocks noGrp="1"/>
          </p:cNvSpPr>
          <p:nvPr>
            <p:ph type="body" sz="quarter" idx="28"/>
          </p:nvPr>
        </p:nvSpPr>
        <p:spPr/>
        <p:txBody>
          <a:bodyPr/>
          <a:lstStyle/>
          <a:p>
            <a:endParaRPr lang="en-US" dirty="0"/>
          </a:p>
        </p:txBody>
      </p:sp>
      <p:sp>
        <p:nvSpPr>
          <p:cNvPr id="29" name="Text Placeholder 28"/>
          <p:cNvSpPr>
            <a:spLocks noGrp="1"/>
          </p:cNvSpPr>
          <p:nvPr>
            <p:ph type="body" sz="quarter" idx="13"/>
            <p:custDataLst>
              <p:tags r:id="rId1"/>
            </p:custDataLst>
          </p:nvPr>
        </p:nvSpPr>
        <p:spPr/>
        <p:txBody>
          <a:bodyPr/>
          <a:lstStyle/>
          <a:p>
            <a:pPr lvl="0"/>
            <a:r>
              <a:rPr lang="en-US" smtClean="0"/>
              <a:t>© 2017 KPMG International Cooperative (“KPMG International”). KPMG International provides no client services and is a Swiss entity with which the independent member firms of the KPMG network are affiliated.</a:t>
            </a:r>
            <a:endParaRPr lang="en-US" dirty="0"/>
          </a:p>
        </p:txBody>
      </p:sp>
    </p:spTree>
    <p:extLst>
      <p:ext uri="{BB962C8B-B14F-4D97-AF65-F5344CB8AC3E}">
        <p14:creationId xmlns:p14="http://schemas.microsoft.com/office/powerpoint/2010/main" val="58803405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p:cNvSpPr>
            <a:spLocks noGrp="1"/>
          </p:cNvSpPr>
          <p:nvPr>
            <p:ph type="body" sz="quarter" idx="10"/>
          </p:nvPr>
        </p:nvSpPr>
        <p:spPr>
          <a:xfrm>
            <a:off x="488950" y="1422400"/>
            <a:ext cx="8928100" cy="694800"/>
          </a:xfrm>
          <a:solidFill>
            <a:srgbClr val="BC204B"/>
          </a:solidFill>
        </p:spPr>
        <p:txBody>
          <a:bodyPr wrap="square" lIns="53975" tIns="53975" rIns="53975" bIns="53975">
            <a:noAutofit/>
          </a:bodyPr>
          <a:lstStyle/>
          <a:p>
            <a:r>
              <a:rPr lang="en-US" sz="1200" dirty="0">
                <a:solidFill>
                  <a:schemeClr val="bg1"/>
                </a:solidFill>
              </a:rPr>
              <a:t>The content of this workbook has been produced by KPMG Germany/Deal Advisory on the basis of German accounting standards and/or IFRS, as well as considering KPMG Germany’s firm and country requirements, regulations, processes, policies and best practices. Please check your local accounting and other requirements before applying the content.</a:t>
            </a:r>
          </a:p>
        </p:txBody>
      </p:sp>
      <p:sp>
        <p:nvSpPr>
          <p:cNvPr id="5" name="Textplatzhalter 4"/>
          <p:cNvSpPr>
            <a:spLocks noGrp="1"/>
          </p:cNvSpPr>
          <p:nvPr>
            <p:ph type="body" sz="quarter" idx="11"/>
          </p:nvPr>
        </p:nvSpPr>
        <p:spPr/>
        <p:txBody>
          <a:bodyPr/>
          <a:lstStyle/>
          <a:p>
            <a:endParaRPr lang="en-US" dirty="0"/>
          </a:p>
        </p:txBody>
      </p:sp>
      <p:sp>
        <p:nvSpPr>
          <p:cNvPr id="4" name="Titel 3"/>
          <p:cNvSpPr>
            <a:spLocks noGrp="1"/>
          </p:cNvSpPr>
          <p:nvPr>
            <p:ph type="title"/>
          </p:nvPr>
        </p:nvSpPr>
        <p:spPr/>
        <p:txBody>
          <a:bodyPr/>
          <a:lstStyle/>
          <a:p>
            <a:r>
              <a:rPr lang="en-US" dirty="0" smtClean="0"/>
              <a:t>Disclaimer</a:t>
            </a:r>
            <a:endParaRPr lang="en-US" sz="3600" dirty="0"/>
          </a:p>
        </p:txBody>
      </p:sp>
    </p:spTree>
    <p:extLst>
      <p:ext uri="{BB962C8B-B14F-4D97-AF65-F5344CB8AC3E}">
        <p14:creationId xmlns:p14="http://schemas.microsoft.com/office/powerpoint/2010/main" val="20189704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Normalized </a:t>
            </a:r>
            <a:r>
              <a:rPr lang="en-US" dirty="0"/>
              <a:t>Earnings</a:t>
            </a:r>
          </a:p>
        </p:txBody>
      </p:sp>
      <p:sp>
        <p:nvSpPr>
          <p:cNvPr id="4" name="Titel 3"/>
          <p:cNvSpPr>
            <a:spLocks noGrp="1"/>
          </p:cNvSpPr>
          <p:nvPr>
            <p:ph type="title"/>
          </p:nvPr>
        </p:nvSpPr>
        <p:spPr/>
        <p:txBody>
          <a:bodyPr/>
          <a:lstStyle/>
          <a:p>
            <a:r>
              <a:rPr lang="en-US" dirty="0" smtClean="0"/>
              <a:t>Overview (1/2)</a:t>
            </a:r>
            <a:endParaRPr lang="en-US" dirty="0"/>
          </a:p>
        </p:txBody>
      </p:sp>
      <p:grpSp>
        <p:nvGrpSpPr>
          <p:cNvPr id="9" name="Gruppieren 8"/>
          <p:cNvGrpSpPr/>
          <p:nvPr/>
        </p:nvGrpSpPr>
        <p:grpSpPr>
          <a:xfrm>
            <a:off x="488950" y="1422400"/>
            <a:ext cx="8928100" cy="398648"/>
            <a:chOff x="272480" y="1196752"/>
            <a:chExt cx="9360470" cy="432048"/>
          </a:xfrm>
        </p:grpSpPr>
        <p:sp>
          <p:nvSpPr>
            <p:cNvPr id="7" name="Textfeld 23"/>
            <p:cNvSpPr txBox="1"/>
            <p:nvPr/>
          </p:nvSpPr>
          <p:spPr>
            <a:xfrm>
              <a:off x="272480" y="1196752"/>
              <a:ext cx="1460045" cy="432048"/>
            </a:xfrm>
            <a:prstGeom prst="rect">
              <a:avLst/>
            </a:prstGeom>
            <a:solidFill>
              <a:schemeClr val="accent1"/>
            </a:solidFill>
            <a:ln w="6350">
              <a:noFill/>
            </a:ln>
          </p:spPr>
          <p:txBody>
            <a:bodyPr wrap="none" lIns="54000" tIns="54000" rIns="54000" bIns="54000" rtlCol="0" anchor="t">
              <a:noAutofit/>
            </a:bodyPr>
            <a:lstStyle/>
            <a:p>
              <a:pPr marL="1611313" lvl="0" indent="-1611313" defTabSz="762000">
                <a:lnSpc>
                  <a:spcPct val="95000"/>
                </a:lnSpc>
                <a:spcBef>
                  <a:spcPct val="60000"/>
                </a:spcBef>
                <a:buClr>
                  <a:srgbClr val="000066"/>
                </a:buClr>
              </a:pPr>
              <a:r>
                <a:rPr lang="en-US" sz="1600" b="1" dirty="0" smtClean="0">
                  <a:solidFill>
                    <a:schemeClr val="bg1"/>
                  </a:solidFill>
                  <a:latin typeface="KPMG Light" panose="020B0403030202040204" pitchFamily="34" charset="0"/>
                </a:rPr>
                <a:t>Mission Statement:</a:t>
              </a:r>
              <a:endParaRPr lang="en-US" sz="1200" i="1" dirty="0" smtClean="0">
                <a:solidFill>
                  <a:schemeClr val="bg1"/>
                </a:solidFill>
                <a:latin typeface="KPMG Light" panose="020B0403030202040204" pitchFamily="34" charset="0"/>
                <a:cs typeface="Arial" pitchFamily="34" charset="0"/>
              </a:endParaRPr>
            </a:p>
          </p:txBody>
        </p:sp>
        <p:sp>
          <p:nvSpPr>
            <p:cNvPr id="8" name="Textfeld 23"/>
            <p:cNvSpPr txBox="1"/>
            <p:nvPr/>
          </p:nvSpPr>
          <p:spPr>
            <a:xfrm>
              <a:off x="1732525" y="1196752"/>
              <a:ext cx="7900425" cy="432048"/>
            </a:xfrm>
            <a:prstGeom prst="rect">
              <a:avLst/>
            </a:prstGeom>
            <a:solidFill>
              <a:schemeClr val="accent3"/>
            </a:solidFill>
            <a:ln w="6350">
              <a:noFill/>
            </a:ln>
          </p:spPr>
          <p:txBody>
            <a:bodyPr wrap="square" lIns="54000" tIns="54000" rIns="54000" bIns="54000" rtlCol="0" anchor="t">
              <a:noAutofit/>
            </a:bodyPr>
            <a:lstStyle/>
            <a:p>
              <a:pPr lvl="0" defTabSz="762000">
                <a:lnSpc>
                  <a:spcPct val="95000"/>
                </a:lnSpc>
                <a:spcBef>
                  <a:spcPct val="60000"/>
                </a:spcBef>
                <a:buClr>
                  <a:srgbClr val="000066"/>
                </a:buClr>
              </a:pPr>
              <a:r>
                <a:rPr lang="en-US" sz="900" b="1" dirty="0" smtClean="0">
                  <a:solidFill>
                    <a:schemeClr val="bg1"/>
                  </a:solidFill>
                </a:rPr>
                <a:t>Identifying adjustments to the historical performance for items that are not considered to be part of the company’s underlying performance in order to gain an understanding on sustainable earnings.</a:t>
              </a:r>
              <a:endParaRPr lang="en-US" sz="700" i="1" dirty="0">
                <a:solidFill>
                  <a:schemeClr val="bg1"/>
                </a:solidFill>
                <a:latin typeface="Arial" pitchFamily="34" charset="0"/>
                <a:cs typeface="Arial" pitchFamily="34" charset="0"/>
              </a:endParaRPr>
            </a:p>
          </p:txBody>
        </p:sp>
      </p:grpSp>
      <p:sp>
        <p:nvSpPr>
          <p:cNvPr id="26" name="Text Placeholder 5"/>
          <p:cNvSpPr>
            <a:spLocks noGrp="1"/>
          </p:cNvSpPr>
          <p:nvPr>
            <p:ph type="body" sz="quarter" idx="11"/>
          </p:nvPr>
        </p:nvSpPr>
        <p:spPr>
          <a:xfrm>
            <a:off x="498097" y="2153260"/>
            <a:ext cx="2792991" cy="2170501"/>
          </a:xfrm>
          <a:ln w="6350">
            <a:noFill/>
          </a:ln>
        </p:spPr>
        <p:txBody>
          <a:bodyPr vert="horz" lIns="0" tIns="0" rIns="0" bIns="0" rtlCol="0" anchor="t" anchorCtr="0">
            <a:noAutofit/>
          </a:bodyPr>
          <a:lstStyle/>
          <a:p>
            <a:pPr>
              <a:spcAft>
                <a:spcPts val="600"/>
              </a:spcAft>
            </a:pPr>
            <a:r>
              <a:rPr lang="en-US" sz="900" dirty="0" smtClean="0">
                <a:solidFill>
                  <a:schemeClr val="accent1"/>
                </a:solidFill>
              </a:rPr>
              <a:t>Buy Side/Sell Side/JV/Turnaround</a:t>
            </a:r>
          </a:p>
          <a:p>
            <a:pPr lvl="2"/>
            <a:r>
              <a:rPr lang="en-US" dirty="0" smtClean="0"/>
              <a:t>In general, it is important to understand the amount of earnings which reflect the economic characteristics of the normal, recurring operations of the business.</a:t>
            </a:r>
          </a:p>
          <a:p>
            <a:pPr lvl="2"/>
            <a:r>
              <a:rPr lang="en-US" dirty="0" smtClean="0"/>
              <a:t>Reported earnings are therefore adjusted to eliminate the effect of items which are not considered reflective of the normal ongoing operations of the business in an attempt to estimate the true ‘underlying earnings’ of the business.</a:t>
            </a:r>
            <a:endParaRPr lang="en-US" dirty="0"/>
          </a:p>
        </p:txBody>
      </p:sp>
      <p:sp>
        <p:nvSpPr>
          <p:cNvPr id="28" name="Rechteck 18"/>
          <p:cNvSpPr/>
          <p:nvPr/>
        </p:nvSpPr>
        <p:spPr>
          <a:xfrm>
            <a:off x="3385038" y="1875810"/>
            <a:ext cx="6032012"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Definition/Methodology/Tools of the basis analysis</a:t>
            </a:r>
            <a:endParaRPr lang="en-US" sz="900" b="1" dirty="0"/>
          </a:p>
        </p:txBody>
      </p:sp>
      <p:sp>
        <p:nvSpPr>
          <p:cNvPr id="29" name="Rechteck 18"/>
          <p:cNvSpPr>
            <a:spLocks/>
          </p:cNvSpPr>
          <p:nvPr/>
        </p:nvSpPr>
        <p:spPr>
          <a:xfrm>
            <a:off x="488950" y="1875810"/>
            <a:ext cx="279937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Customer situation</a:t>
            </a:r>
            <a:endParaRPr lang="en-US" sz="900" b="1" dirty="0"/>
          </a:p>
        </p:txBody>
      </p:sp>
      <p:sp>
        <p:nvSpPr>
          <p:cNvPr id="31" name="Rechteck 18"/>
          <p:cNvSpPr>
            <a:spLocks/>
          </p:cNvSpPr>
          <p:nvPr/>
        </p:nvSpPr>
        <p:spPr>
          <a:xfrm>
            <a:off x="488950" y="4367721"/>
            <a:ext cx="2799373" cy="25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Degree of Standardization</a:t>
            </a:r>
            <a:endParaRPr lang="en-US" sz="900" b="1" dirty="0"/>
          </a:p>
        </p:txBody>
      </p:sp>
      <p:sp>
        <p:nvSpPr>
          <p:cNvPr id="32" name="Text Placeholder 5"/>
          <p:cNvSpPr>
            <a:spLocks noGrp="1"/>
          </p:cNvSpPr>
          <p:nvPr>
            <p:ph type="body" sz="quarter" idx="11"/>
          </p:nvPr>
        </p:nvSpPr>
        <p:spPr>
          <a:xfrm>
            <a:off x="488950" y="4686300"/>
            <a:ext cx="2792991" cy="1335088"/>
          </a:xfrm>
          <a:ln w="6350">
            <a:noFill/>
          </a:ln>
        </p:spPr>
        <p:txBody>
          <a:bodyPr vert="horz" lIns="0" tIns="0" rIns="0" bIns="0" rtlCol="0" anchor="t" anchorCtr="0">
            <a:noAutofit/>
          </a:bodyPr>
          <a:lstStyle/>
          <a:p>
            <a:pPr lvl="2">
              <a:spcAft>
                <a:spcPts val="300"/>
              </a:spcAft>
            </a:pPr>
            <a:r>
              <a:rPr lang="en-US" dirty="0"/>
              <a:t>Such analysis is relevant across all Deal Advisory functions and should be linked to the </a:t>
            </a:r>
            <a:r>
              <a:rPr lang="en-US" dirty="0" smtClean="0"/>
              <a:t>workbooks </a:t>
            </a:r>
            <a:r>
              <a:rPr lang="en-US" dirty="0"/>
              <a:t>Planning, Sales and Gross </a:t>
            </a:r>
            <a:r>
              <a:rPr lang="en-US" dirty="0" smtClean="0"/>
              <a:t>Profit, and </a:t>
            </a:r>
            <a:r>
              <a:rPr lang="en-US" dirty="0"/>
              <a:t>Expenditures </a:t>
            </a:r>
            <a:r>
              <a:rPr lang="en-US" dirty="0" smtClean="0"/>
              <a:t>from Gross Profit to EBIT (Total </a:t>
            </a:r>
            <a:r>
              <a:rPr lang="en-US" dirty="0"/>
              <a:t>Cost and Cost of Sales </a:t>
            </a:r>
            <a:r>
              <a:rPr lang="en-US" dirty="0" smtClean="0"/>
              <a:t>Method), </a:t>
            </a:r>
            <a:r>
              <a:rPr lang="en-US" dirty="0"/>
              <a:t>as well </a:t>
            </a:r>
            <a:r>
              <a:rPr lang="en-US" dirty="0" smtClean="0"/>
              <a:t>as Provisions (and Other Balance Sheet Items).</a:t>
            </a:r>
            <a:endParaRPr lang="en-US" dirty="0"/>
          </a:p>
        </p:txBody>
      </p:sp>
      <p:sp>
        <p:nvSpPr>
          <p:cNvPr id="33" name="Text Placeholder 5"/>
          <p:cNvSpPr>
            <a:spLocks noGrp="1"/>
          </p:cNvSpPr>
          <p:nvPr>
            <p:ph type="body" sz="quarter" idx="11"/>
          </p:nvPr>
        </p:nvSpPr>
        <p:spPr>
          <a:xfrm>
            <a:off x="3385039" y="2153260"/>
            <a:ext cx="6032012" cy="3868128"/>
          </a:xfrm>
          <a:ln w="6350">
            <a:noFill/>
          </a:ln>
        </p:spPr>
        <p:txBody>
          <a:bodyPr vert="horz" lIns="0" tIns="0" rIns="0" bIns="0" rtlCol="0" anchor="t" anchorCtr="0">
            <a:noAutofit/>
          </a:bodyPr>
          <a:lstStyle/>
          <a:p>
            <a:pPr>
              <a:spcAft>
                <a:spcPts val="600"/>
              </a:spcAft>
            </a:pPr>
            <a:r>
              <a:rPr lang="en-US" sz="900" dirty="0"/>
              <a:t>Material principles</a:t>
            </a:r>
          </a:p>
          <a:p>
            <a:pPr lvl="1"/>
            <a:r>
              <a:rPr lang="en-US" dirty="0"/>
              <a:t>Normalization adjustments adjust historical performance that are not considered to be part of the company’s underlying performance. The perspective is often subjective, i.e. depending on the point of view being buyer or seller, the arguments for an adjustment may vary.</a:t>
            </a:r>
          </a:p>
          <a:p>
            <a:pPr lvl="2"/>
            <a:r>
              <a:rPr lang="en-US" dirty="0" smtClean="0"/>
              <a:t>Normalizing </a:t>
            </a:r>
            <a:r>
              <a:rPr lang="en-US" dirty="0"/>
              <a:t>bookings generally reflect one of the following categories:</a:t>
            </a:r>
          </a:p>
          <a:p>
            <a:pPr lvl="3"/>
            <a:r>
              <a:rPr lang="en-US" dirty="0"/>
              <a:t>Non-recurring/one-off items;</a:t>
            </a:r>
          </a:p>
          <a:p>
            <a:pPr lvl="3"/>
            <a:r>
              <a:rPr lang="en-US" dirty="0"/>
              <a:t>Items not linked to the operations;</a:t>
            </a:r>
          </a:p>
          <a:p>
            <a:pPr lvl="3"/>
            <a:r>
              <a:rPr lang="en-US" dirty="0"/>
              <a:t>One-off accounting adjustments and non-cash items (e.g. releases of reserves or provisions; tax-driven provisioning; smoothing of profits); etc.;</a:t>
            </a:r>
          </a:p>
          <a:p>
            <a:pPr lvl="3"/>
            <a:r>
              <a:rPr lang="en-US" dirty="0"/>
              <a:t>Changes in accounting policy;</a:t>
            </a:r>
          </a:p>
          <a:p>
            <a:pPr lvl="3"/>
            <a:r>
              <a:rPr lang="en-US" dirty="0"/>
              <a:t>Pro-forma adjustments e.g. changes in the nature or scale of operations (e.g. acquisitions and disposals).</a:t>
            </a:r>
          </a:p>
          <a:p>
            <a:pPr lvl="2"/>
            <a:r>
              <a:rPr lang="en-US" dirty="0"/>
              <a:t>However, one should always be aware that some seemingly one-off items are in the normal course of business and therefore should not be adjusted e.g. increased regulatory costs (e.g. a larger international will often see a recurring base level of ‘restructuring costs’ from </a:t>
            </a:r>
            <a:r>
              <a:rPr lang="en-US" dirty="0" smtClean="0"/>
              <a:t>organizational </a:t>
            </a:r>
            <a:r>
              <a:rPr lang="en-US" dirty="0"/>
              <a:t>changes or the relocation of plants and/or offices). Therefore care and experience are required when making these adjustments.</a:t>
            </a:r>
          </a:p>
          <a:p>
            <a:pPr lvl="2"/>
            <a:r>
              <a:rPr lang="en-US" dirty="0"/>
              <a:t>Pro-forma adjustments seek to provide an illustrative adjustment to the historical information to reflect the current structure of a business (and thus what your client is buying), i.e. to make the data comparable.</a:t>
            </a:r>
          </a:p>
          <a:p>
            <a:pPr lvl="2"/>
            <a:r>
              <a:rPr lang="en-US" dirty="0"/>
              <a:t>Pro-forma adjustments are usually a result of changes in value drivers which are considered more permanent or on-going or where you want to represent the business in steady state (e.g. constant currency</a:t>
            </a:r>
            <a:r>
              <a:rPr lang="en-US" dirty="0" smtClean="0"/>
              <a:t>).</a:t>
            </a:r>
          </a:p>
        </p:txBody>
      </p:sp>
      <p:sp>
        <p:nvSpPr>
          <p:cNvPr id="13" name="Rectangle 4"/>
          <p:cNvSpPr>
            <a:spLocks noChangeArrowheads="1"/>
          </p:cNvSpPr>
          <p:nvPr>
            <p:custDataLst>
              <p:tags r:id="rId1"/>
            </p:custDataLst>
          </p:nvPr>
        </p:nvSpPr>
        <p:spPr bwMode="auto">
          <a:xfrm>
            <a:off x="7058026" y="203863"/>
            <a:ext cx="2359024" cy="8863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The presentation of normalized earnings deviates from accounting standards. This workbook contains example analysis according to IFRS. Check </a:t>
            </a:r>
            <a:r>
              <a:rPr lang="en-US" sz="900" dirty="0">
                <a:solidFill>
                  <a:schemeClr val="bg1"/>
                </a:solidFill>
              </a:rPr>
              <a:t>your </a:t>
            </a:r>
            <a:r>
              <a:rPr lang="en-US" sz="900" dirty="0" smtClean="0">
                <a:solidFill>
                  <a:schemeClr val="bg1"/>
                </a:solidFill>
              </a:rPr>
              <a:t>local </a:t>
            </a:r>
            <a:r>
              <a:rPr lang="en-US" sz="900" dirty="0">
                <a:solidFill>
                  <a:schemeClr val="bg1"/>
                </a:solidFill>
              </a:rPr>
              <a:t>GAAP requirements before applying the content.</a:t>
            </a:r>
          </a:p>
        </p:txBody>
      </p:sp>
    </p:spTree>
    <p:extLst>
      <p:ext uri="{BB962C8B-B14F-4D97-AF65-F5344CB8AC3E}">
        <p14:creationId xmlns:p14="http://schemas.microsoft.com/office/powerpoint/2010/main" val="1866841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Normalized </a:t>
            </a:r>
            <a:r>
              <a:rPr lang="en-US" dirty="0"/>
              <a:t>Earnings</a:t>
            </a:r>
          </a:p>
        </p:txBody>
      </p:sp>
      <p:sp>
        <p:nvSpPr>
          <p:cNvPr id="4" name="Titel 3"/>
          <p:cNvSpPr>
            <a:spLocks noGrp="1"/>
          </p:cNvSpPr>
          <p:nvPr>
            <p:ph type="title"/>
          </p:nvPr>
        </p:nvSpPr>
        <p:spPr/>
        <p:txBody>
          <a:bodyPr/>
          <a:lstStyle/>
          <a:p>
            <a:r>
              <a:rPr lang="en-US" dirty="0" smtClean="0"/>
              <a:t>Overview (2/2) – Structure of analysis (Total Cost Format) and related workbooks</a:t>
            </a:r>
            <a:endParaRPr lang="en-US" dirty="0"/>
          </a:p>
        </p:txBody>
      </p:sp>
      <p:sp>
        <p:nvSpPr>
          <p:cNvPr id="12" name="Rechteck 77"/>
          <p:cNvSpPr>
            <a:spLocks/>
          </p:cNvSpPr>
          <p:nvPr/>
        </p:nvSpPr>
        <p:spPr>
          <a:xfrm>
            <a:off x="2080790" y="5452606"/>
            <a:ext cx="5689953" cy="560223"/>
          </a:xfrm>
          <a:prstGeom prst="rect">
            <a:avLst/>
          </a:prstGeom>
          <a:solidFill>
            <a:srgbClr val="D9D9D9"/>
          </a:solidFill>
          <a:ln w="28575">
            <a:solidFill>
              <a:schemeClr val="tx2"/>
            </a:solid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“Normalized Earnings"</a:t>
            </a:r>
            <a:endParaRPr lang="en-US" sz="900" dirty="0" smtClean="0">
              <a:solidFill>
                <a:srgbClr val="00338D"/>
              </a:solidFill>
              <a:latin typeface="Arial" pitchFamily="34" charset="0"/>
              <a:cs typeface="Arial" pitchFamily="34" charset="0"/>
            </a:endParaRPr>
          </a:p>
        </p:txBody>
      </p:sp>
      <p:grpSp>
        <p:nvGrpSpPr>
          <p:cNvPr id="13" name="Gruppieren 72"/>
          <p:cNvGrpSpPr>
            <a:grpSpLocks/>
          </p:cNvGrpSpPr>
          <p:nvPr/>
        </p:nvGrpSpPr>
        <p:grpSpPr>
          <a:xfrm>
            <a:off x="2080791" y="3401170"/>
            <a:ext cx="5689952" cy="2029679"/>
            <a:chOff x="1954415" y="3408496"/>
            <a:chExt cx="6026385" cy="2258879"/>
          </a:xfrm>
          <a:solidFill>
            <a:srgbClr val="D9D9D9"/>
          </a:solidFill>
        </p:grpSpPr>
        <p:sp>
          <p:nvSpPr>
            <p:cNvPr id="14" name="Rechteck 77"/>
            <p:cNvSpPr>
              <a:spLocks/>
            </p:cNvSpPr>
            <p:nvPr/>
          </p:nvSpPr>
          <p:spPr>
            <a:xfrm>
              <a:off x="1954415" y="3408496"/>
              <a:ext cx="6026385" cy="1538868"/>
            </a:xfrm>
            <a:prstGeom prst="rect">
              <a:avLst/>
            </a:prstGeom>
            <a:grp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"Expenditures </a:t>
              </a:r>
              <a:r>
                <a:rPr lang="en-US" sz="900" b="1" dirty="0">
                  <a:solidFill>
                    <a:srgbClr val="00338D"/>
                  </a:solidFill>
                  <a:latin typeface="Arial" pitchFamily="34" charset="0"/>
                  <a:cs typeface="Arial" pitchFamily="34" charset="0"/>
                </a:rPr>
                <a:t>between </a:t>
              </a:r>
              <a:br>
                <a:rPr lang="en-US" sz="900" b="1" dirty="0">
                  <a:solidFill>
                    <a:srgbClr val="00338D"/>
                  </a:solidFill>
                  <a:latin typeface="Arial" pitchFamily="34" charset="0"/>
                  <a:cs typeface="Arial" pitchFamily="34" charset="0"/>
                </a:rPr>
              </a:br>
              <a:r>
                <a:rPr lang="en-US" sz="900" b="1" dirty="0">
                  <a:solidFill>
                    <a:srgbClr val="00338D"/>
                  </a:solidFill>
                  <a:latin typeface="Arial" pitchFamily="34" charset="0"/>
                  <a:cs typeface="Arial" pitchFamily="34" charset="0"/>
                </a:rPr>
                <a:t>Gross Profit and </a:t>
              </a:r>
              <a:r>
                <a:rPr lang="en-US" sz="900" b="1" dirty="0" smtClean="0">
                  <a:solidFill>
                    <a:srgbClr val="00338D"/>
                  </a:solidFill>
                  <a:latin typeface="Arial" pitchFamily="34" charset="0"/>
                  <a:cs typeface="Arial" pitchFamily="34" charset="0"/>
                </a:rPr>
                <a:t>EBIT"</a:t>
              </a:r>
              <a:endParaRPr lang="en-US" sz="900" dirty="0">
                <a:solidFill>
                  <a:srgbClr val="00338D"/>
                </a:solidFill>
                <a:latin typeface="Arial" pitchFamily="34" charset="0"/>
                <a:cs typeface="Arial" pitchFamily="34" charset="0"/>
              </a:endParaRPr>
            </a:p>
          </p:txBody>
        </p:sp>
        <p:sp>
          <p:nvSpPr>
            <p:cNvPr id="15" name="Rechteck 77"/>
            <p:cNvSpPr>
              <a:spLocks/>
            </p:cNvSpPr>
            <p:nvPr/>
          </p:nvSpPr>
          <p:spPr>
            <a:xfrm>
              <a:off x="1954415" y="4991398"/>
              <a:ext cx="6026385" cy="675977"/>
            </a:xfrm>
            <a:prstGeom prst="rect">
              <a:avLst/>
            </a:prstGeom>
            <a:grp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a:t>
              </a:r>
              <a:br>
                <a:rPr lang="en-US" sz="900" b="1" dirty="0" smtClean="0">
                  <a:solidFill>
                    <a:srgbClr val="00338D"/>
                  </a:solidFill>
                  <a:latin typeface="Arial" pitchFamily="34" charset="0"/>
                  <a:cs typeface="Arial" pitchFamily="34" charset="0"/>
                </a:rPr>
              </a:br>
              <a:r>
                <a:rPr lang="en-US" sz="900" b="1" dirty="0" smtClean="0">
                  <a:solidFill>
                    <a:srgbClr val="00338D"/>
                  </a:solidFill>
                  <a:latin typeface="Arial" pitchFamily="34" charset="0"/>
                  <a:cs typeface="Arial" pitchFamily="34" charset="0"/>
                </a:rPr>
                <a:t>"Investments"</a:t>
              </a:r>
              <a:endParaRPr lang="en-US" sz="900" dirty="0" smtClean="0">
                <a:solidFill>
                  <a:srgbClr val="00338D"/>
                </a:solidFill>
                <a:latin typeface="Arial" pitchFamily="34" charset="0"/>
                <a:cs typeface="Arial" pitchFamily="34" charset="0"/>
              </a:endParaRPr>
            </a:p>
          </p:txBody>
        </p:sp>
      </p:grpSp>
      <p:sp>
        <p:nvSpPr>
          <p:cNvPr id="16" name="Rechteck 35"/>
          <p:cNvSpPr/>
          <p:nvPr/>
        </p:nvSpPr>
        <p:spPr>
          <a:xfrm>
            <a:off x="7815146" y="1422601"/>
            <a:ext cx="1601364" cy="28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Commentary</a:t>
            </a:r>
            <a:endParaRPr lang="en-US" sz="900" b="1" dirty="0"/>
          </a:p>
        </p:txBody>
      </p:sp>
      <p:sp>
        <p:nvSpPr>
          <p:cNvPr id="17" name="Rechteck 37"/>
          <p:cNvSpPr/>
          <p:nvPr/>
        </p:nvSpPr>
        <p:spPr>
          <a:xfrm>
            <a:off x="7815686" y="1775273"/>
            <a:ext cx="1601364" cy="1939823"/>
          </a:xfrm>
          <a:prstGeom prst="rect">
            <a:avLst/>
          </a:prstGeom>
          <a:solidFill>
            <a:srgbClr val="D9D9D9"/>
          </a:solidFill>
          <a:ln w="12700">
            <a:noFill/>
          </a:ln>
        </p:spPr>
        <p:style>
          <a:lnRef idx="2">
            <a:schemeClr val="accent4"/>
          </a:lnRef>
          <a:fillRef idx="1">
            <a:schemeClr val="lt1"/>
          </a:fillRef>
          <a:effectRef idx="0">
            <a:schemeClr val="accent4"/>
          </a:effectRef>
          <a:fontRef idx="minor">
            <a:schemeClr val="dk1"/>
          </a:fontRef>
        </p:style>
        <p:txBody>
          <a:bodyPr lIns="54000" tIns="54000" rIns="54000" bIns="54000" rtlCol="0" anchor="ctr"/>
          <a:lstStyle/>
          <a:p>
            <a:pPr marL="85725" indent="-84138">
              <a:spcBef>
                <a:spcPts val="400"/>
              </a:spcBef>
              <a:buClr>
                <a:srgbClr val="97989A"/>
              </a:buClr>
              <a:buSzPct val="100000"/>
              <a:defRPr/>
            </a:pPr>
            <a:r>
              <a:rPr lang="en-US" sz="800" dirty="0" smtClean="0">
                <a:solidFill>
                  <a:srgbClr val="000000"/>
                </a:solidFill>
              </a:rPr>
              <a:t>The detailed analyses should</a:t>
            </a:r>
          </a:p>
          <a:p>
            <a:pPr marL="216000" lvl="2" indent="-216000">
              <a:spcAft>
                <a:spcPts val="200"/>
              </a:spcAft>
              <a:buClr>
                <a:schemeClr val="tx2"/>
              </a:buClr>
              <a:buSzPct val="100000"/>
              <a:buFont typeface="Arial" panose="020B0604020202020204" pitchFamily="34" charset="0"/>
              <a:buChar char="—"/>
              <a:defRPr/>
            </a:pPr>
            <a:r>
              <a:rPr lang="en-US" sz="800" dirty="0" smtClean="0">
                <a:solidFill>
                  <a:schemeClr val="tx1"/>
                </a:solidFill>
              </a:rPr>
              <a:t>Improve the understanding of the business model </a:t>
            </a:r>
          </a:p>
          <a:p>
            <a:pPr marL="216000" lvl="2" indent="-216000">
              <a:spcAft>
                <a:spcPts val="200"/>
              </a:spcAft>
              <a:buClr>
                <a:schemeClr val="tx2"/>
              </a:buClr>
              <a:buSzPct val="100000"/>
              <a:buFont typeface="Arial" panose="020B0604020202020204" pitchFamily="34" charset="0"/>
              <a:buChar char="—"/>
              <a:defRPr/>
            </a:pPr>
            <a:r>
              <a:rPr lang="en-US" sz="800" dirty="0" smtClean="0">
                <a:solidFill>
                  <a:schemeClr val="tx1"/>
                </a:solidFill>
              </a:rPr>
              <a:t>Show the trends in financial performance (monthly or quarterly as necessary)</a:t>
            </a:r>
          </a:p>
          <a:p>
            <a:pPr marL="216000" lvl="2" indent="-216000">
              <a:spcAft>
                <a:spcPts val="200"/>
              </a:spcAft>
              <a:buClr>
                <a:schemeClr val="tx2"/>
              </a:buClr>
              <a:buSzPct val="100000"/>
              <a:buFont typeface="Arial" panose="020B0604020202020204" pitchFamily="34" charset="0"/>
              <a:buChar char="—"/>
              <a:defRPr/>
            </a:pPr>
            <a:r>
              <a:rPr lang="en-US" sz="800" dirty="0" smtClean="0">
                <a:solidFill>
                  <a:schemeClr val="tx1"/>
                </a:solidFill>
              </a:rPr>
              <a:t>Allow a meaningful bench-marking (need to classify sales and margins so that these are comparable to competitors)</a:t>
            </a:r>
          </a:p>
          <a:p>
            <a:pPr marL="216000" lvl="2" indent="-216000">
              <a:spcAft>
                <a:spcPts val="200"/>
              </a:spcAft>
              <a:buClr>
                <a:schemeClr val="tx2"/>
              </a:buClr>
              <a:buSzPct val="100000"/>
              <a:buFont typeface="Arial" panose="020B0604020202020204" pitchFamily="34" charset="0"/>
              <a:buChar char="—"/>
              <a:defRPr/>
            </a:pPr>
            <a:r>
              <a:rPr lang="en-US" sz="800" dirty="0" smtClean="0">
                <a:solidFill>
                  <a:schemeClr val="tx1"/>
                </a:solidFill>
              </a:rPr>
              <a:t>Set the basis for the business plan analysis (</a:t>
            </a:r>
            <a:r>
              <a:rPr lang="en-US" sz="800" dirty="0" smtClean="0">
                <a:solidFill>
                  <a:schemeClr val="tx1"/>
                </a:solidFill>
                <a:sym typeface="Wingdings" panose="05000000000000000000" pitchFamily="2" charset="2"/>
              </a:rPr>
              <a:t></a:t>
            </a:r>
            <a:r>
              <a:rPr lang="en-US" sz="800" dirty="0" smtClean="0">
                <a:solidFill>
                  <a:schemeClr val="tx1"/>
                </a:solidFill>
              </a:rPr>
              <a:t> starting point for financial model)</a:t>
            </a:r>
            <a:endParaRPr lang="en-US" sz="800" dirty="0">
              <a:solidFill>
                <a:schemeClr val="tx1"/>
              </a:solidFill>
            </a:endParaRPr>
          </a:p>
        </p:txBody>
      </p:sp>
      <p:sp>
        <p:nvSpPr>
          <p:cNvPr id="18" name="Rechteck 20"/>
          <p:cNvSpPr/>
          <p:nvPr/>
        </p:nvSpPr>
        <p:spPr>
          <a:xfrm>
            <a:off x="488950" y="1422401"/>
            <a:ext cx="1533221" cy="28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lnSpc>
                <a:spcPts val="1100"/>
              </a:lnSpc>
            </a:pPr>
            <a:r>
              <a:rPr lang="en-US" sz="900" b="1" dirty="0" smtClean="0"/>
              <a:t>High level </a:t>
            </a:r>
            <a:br>
              <a:rPr lang="en-US" sz="900" b="1" dirty="0" smtClean="0"/>
            </a:br>
            <a:r>
              <a:rPr lang="en-US" sz="900" b="1" dirty="0" smtClean="0"/>
              <a:t>P&amp;L analysis</a:t>
            </a:r>
            <a:endParaRPr lang="en-US" sz="900" b="1" dirty="0"/>
          </a:p>
        </p:txBody>
      </p:sp>
      <p:sp>
        <p:nvSpPr>
          <p:cNvPr id="19" name="Rechteck 22"/>
          <p:cNvSpPr/>
          <p:nvPr/>
        </p:nvSpPr>
        <p:spPr>
          <a:xfrm>
            <a:off x="489491" y="1775272"/>
            <a:ext cx="1533221" cy="4240946"/>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nchorCtr="0"/>
          <a:lstStyle/>
          <a:p>
            <a:pPr>
              <a:spcBef>
                <a:spcPts val="600"/>
              </a:spcBef>
              <a:buClr>
                <a:srgbClr val="97989A"/>
              </a:buClr>
              <a:buSzPct val="100000"/>
              <a:defRPr/>
            </a:pPr>
            <a:r>
              <a:rPr lang="en-US" sz="800" dirty="0" smtClean="0">
                <a:solidFill>
                  <a:schemeClr val="tx1"/>
                </a:solidFill>
              </a:rPr>
              <a:t>Explanation of key trends (sales growth, profitability in % of sales, significant shifts in individual P&amp;L lines), if necessary supplemented by individual operational KPIs and/or benchmarks; depends strongly on business model and sector of the specific company</a:t>
            </a: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marL="85725">
              <a:spcBef>
                <a:spcPts val="600"/>
              </a:spcBef>
              <a:buClr>
                <a:srgbClr val="97989A"/>
              </a:buClr>
              <a:buSzPct val="100000"/>
              <a:defRPr/>
            </a:pPr>
            <a:endParaRPr lang="en-US" sz="800" dirty="0" smtClean="0">
              <a:solidFill>
                <a:schemeClr val="tx1"/>
              </a:solidFill>
            </a:endParaRPr>
          </a:p>
          <a:p>
            <a:pPr>
              <a:spcBef>
                <a:spcPts val="600"/>
              </a:spcBef>
              <a:buClr>
                <a:srgbClr val="97989A"/>
              </a:buClr>
              <a:buSzPct val="100000"/>
              <a:defRPr/>
            </a:pPr>
            <a:r>
              <a:rPr lang="en-US" sz="800" dirty="0" smtClean="0">
                <a:solidFill>
                  <a:schemeClr val="tx1"/>
                </a:solidFill>
              </a:rPr>
              <a:t>Purpose of high level P&amp;L analysis:</a:t>
            </a:r>
          </a:p>
          <a:p>
            <a:pPr marL="216000" indent="-216000">
              <a:spcBef>
                <a:spcPts val="300"/>
              </a:spcBef>
              <a:buClr>
                <a:schemeClr val="tx1"/>
              </a:buClr>
              <a:buSzPct val="100000"/>
              <a:buAutoNum type="alphaLcParenR"/>
              <a:defRPr/>
            </a:pPr>
            <a:r>
              <a:rPr lang="en-US" sz="800" dirty="0" smtClean="0">
                <a:solidFill>
                  <a:schemeClr val="tx1"/>
                </a:solidFill>
              </a:rPr>
              <a:t>Planning of our analyses and determination of focus</a:t>
            </a:r>
          </a:p>
          <a:p>
            <a:pPr marL="216000" indent="-216000">
              <a:spcBef>
                <a:spcPts val="300"/>
              </a:spcBef>
              <a:buClr>
                <a:schemeClr val="tx1"/>
              </a:buClr>
              <a:buSzPct val="100000"/>
              <a:buAutoNum type="alphaLcParenR"/>
              <a:defRPr/>
            </a:pPr>
            <a:r>
              <a:rPr lang="en-US" sz="800" dirty="0" smtClean="0">
                <a:solidFill>
                  <a:schemeClr val="tx1"/>
                </a:solidFill>
              </a:rPr>
              <a:t>For reporting purposes: Summary (Big Picture / Exec Summary) of the results of the analyses</a:t>
            </a:r>
          </a:p>
          <a:p>
            <a:pPr marL="228600" indent="-142875">
              <a:spcBef>
                <a:spcPts val="300"/>
              </a:spcBef>
              <a:buClr>
                <a:srgbClr val="97989A"/>
              </a:buClr>
              <a:buSzPct val="100000"/>
              <a:buAutoNum type="alphaLcParenR"/>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a:p>
            <a:pPr marL="85725" indent="-142875">
              <a:spcBef>
                <a:spcPts val="600"/>
              </a:spcBef>
              <a:buClr>
                <a:srgbClr val="97989A"/>
              </a:buClr>
              <a:buSzPct val="100000"/>
              <a:defRPr/>
            </a:pPr>
            <a:endParaRPr lang="en-US" sz="800" dirty="0" smtClean="0">
              <a:solidFill>
                <a:schemeClr val="tx1"/>
              </a:solidFill>
            </a:endParaRPr>
          </a:p>
        </p:txBody>
      </p:sp>
      <p:sp>
        <p:nvSpPr>
          <p:cNvPr id="20" name="Rechteck 75"/>
          <p:cNvSpPr/>
          <p:nvPr/>
        </p:nvSpPr>
        <p:spPr>
          <a:xfrm>
            <a:off x="2080790" y="1422601"/>
            <a:ext cx="5689953" cy="28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54000" tIns="54000" rIns="54000" bIns="54000" rtlCol="0" anchor="ctr"/>
          <a:lstStyle/>
          <a:p>
            <a:pPr algn="ctr"/>
            <a:r>
              <a:rPr lang="en-US" sz="900" b="1" dirty="0" smtClean="0"/>
              <a:t>Workbooks for detailed analyses – Value driver tree</a:t>
            </a:r>
            <a:endParaRPr lang="en-US" sz="900" b="1" dirty="0"/>
          </a:p>
        </p:txBody>
      </p:sp>
      <p:sp>
        <p:nvSpPr>
          <p:cNvPr id="21" name="Rechteck 77"/>
          <p:cNvSpPr/>
          <p:nvPr/>
        </p:nvSpPr>
        <p:spPr>
          <a:xfrm>
            <a:off x="2080790" y="1775273"/>
            <a:ext cx="5689953" cy="1588177"/>
          </a:xfrm>
          <a:prstGeom prst="rect">
            <a:avLst/>
          </a:prstGeom>
          <a:solidFill>
            <a:srgbClr val="D9D9D9"/>
          </a:solidFill>
          <a:ln w="12700">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lvl="0">
              <a:spcBef>
                <a:spcPts val="600"/>
              </a:spcBef>
              <a:buClr>
                <a:srgbClr val="97989A"/>
              </a:buClr>
              <a:buSzPct val="100000"/>
              <a:defRPr/>
            </a:pPr>
            <a:r>
              <a:rPr lang="en-US" sz="900" b="1" dirty="0" smtClean="0">
                <a:solidFill>
                  <a:srgbClr val="00338D"/>
                </a:solidFill>
                <a:latin typeface="Arial" pitchFamily="34" charset="0"/>
                <a:cs typeface="Arial" pitchFamily="34" charset="0"/>
              </a:rPr>
              <a:t>Workbook ”Sales and Gross Profit"</a:t>
            </a:r>
            <a:endParaRPr lang="en-US" sz="900" dirty="0" smtClean="0">
              <a:solidFill>
                <a:srgbClr val="00338D"/>
              </a:solidFill>
              <a:latin typeface="Arial" pitchFamily="34" charset="0"/>
              <a:cs typeface="Arial" pitchFamily="34" charset="0"/>
            </a:endParaRPr>
          </a:p>
        </p:txBody>
      </p:sp>
      <p:sp>
        <p:nvSpPr>
          <p:cNvPr id="22" name="Rectangle 12"/>
          <p:cNvSpPr/>
          <p:nvPr/>
        </p:nvSpPr>
        <p:spPr>
          <a:xfrm>
            <a:off x="571784" y="3233997"/>
            <a:ext cx="1143881" cy="461041"/>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smtClean="0">
                <a:solidFill>
                  <a:schemeClr val="bg1"/>
                </a:solidFill>
              </a:rPr>
              <a:t>EBIT </a:t>
            </a:r>
            <a:br>
              <a:rPr lang="en-US" sz="1000" b="1" dirty="0" smtClean="0">
                <a:solidFill>
                  <a:schemeClr val="bg1"/>
                </a:solidFill>
              </a:rPr>
            </a:br>
            <a:r>
              <a:rPr lang="en-US" sz="800" dirty="0" smtClean="0">
                <a:solidFill>
                  <a:schemeClr val="bg1"/>
                </a:solidFill>
              </a:rPr>
              <a:t>(representing entire P&amp;L)</a:t>
            </a:r>
            <a:endParaRPr lang="en-US" sz="800" dirty="0">
              <a:solidFill>
                <a:schemeClr val="bg1"/>
              </a:solidFill>
            </a:endParaRPr>
          </a:p>
        </p:txBody>
      </p:sp>
      <p:sp>
        <p:nvSpPr>
          <p:cNvPr id="23" name="Rectangle 13"/>
          <p:cNvSpPr/>
          <p:nvPr/>
        </p:nvSpPr>
        <p:spPr>
          <a:xfrm>
            <a:off x="2403199" y="2289198"/>
            <a:ext cx="750057" cy="388612"/>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Gross Profit</a:t>
            </a:r>
            <a:endParaRPr lang="en-US" sz="800" b="1" dirty="0">
              <a:solidFill>
                <a:schemeClr val="bg1"/>
              </a:solidFill>
            </a:endParaRPr>
          </a:p>
        </p:txBody>
      </p:sp>
      <p:cxnSp>
        <p:nvCxnSpPr>
          <p:cNvPr id="24" name="Elbow Connector 14"/>
          <p:cNvCxnSpPr>
            <a:stCxn id="23" idx="1"/>
            <a:endCxn id="22" idx="3"/>
          </p:cNvCxnSpPr>
          <p:nvPr/>
        </p:nvCxnSpPr>
        <p:spPr>
          <a:xfrm rot="10800000" flipV="1">
            <a:off x="1715665" y="2483503"/>
            <a:ext cx="687534" cy="981013"/>
          </a:xfrm>
          <a:prstGeom prst="bentConnector3">
            <a:avLst>
              <a:gd name="adj1" fmla="val 62181"/>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25" name="Elbow Connector 15"/>
          <p:cNvCxnSpPr>
            <a:stCxn id="52" idx="1"/>
            <a:endCxn id="22" idx="3"/>
          </p:cNvCxnSpPr>
          <p:nvPr/>
        </p:nvCxnSpPr>
        <p:spPr>
          <a:xfrm rot="10800000">
            <a:off x="1715665" y="3464518"/>
            <a:ext cx="687534" cy="720837"/>
          </a:xfrm>
          <a:prstGeom prst="bentConnector3">
            <a:avLst>
              <a:gd name="adj1" fmla="val 61801"/>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26" name="Rectangle 16"/>
          <p:cNvSpPr/>
          <p:nvPr/>
        </p:nvSpPr>
        <p:spPr>
          <a:xfrm>
            <a:off x="3425460" y="2095093"/>
            <a:ext cx="783646"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Sales</a:t>
            </a:r>
            <a:endParaRPr lang="en-US" sz="800" dirty="0">
              <a:solidFill>
                <a:schemeClr val="bg1"/>
              </a:solidFill>
            </a:endParaRPr>
          </a:p>
        </p:txBody>
      </p:sp>
      <p:cxnSp>
        <p:nvCxnSpPr>
          <p:cNvPr id="27" name="Elbow Connector 17"/>
          <p:cNvCxnSpPr>
            <a:stCxn id="23" idx="3"/>
            <a:endCxn id="26" idx="1"/>
          </p:cNvCxnSpPr>
          <p:nvPr/>
        </p:nvCxnSpPr>
        <p:spPr>
          <a:xfrm flipV="1">
            <a:off x="3153256" y="2224482"/>
            <a:ext cx="272203" cy="259022"/>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28" name="Elbow Connector 18"/>
          <p:cNvCxnSpPr>
            <a:stCxn id="30" idx="1"/>
            <a:endCxn id="23" idx="3"/>
          </p:cNvCxnSpPr>
          <p:nvPr/>
        </p:nvCxnSpPr>
        <p:spPr>
          <a:xfrm rot="10800000">
            <a:off x="3153256" y="2483504"/>
            <a:ext cx="272203" cy="517426"/>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29" name="Oval 19"/>
          <p:cNvSpPr/>
          <p:nvPr/>
        </p:nvSpPr>
        <p:spPr>
          <a:xfrm>
            <a:off x="1909126" y="3408330"/>
            <a:ext cx="136301" cy="12940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solidFill>
                  <a:schemeClr val="bg1"/>
                </a:solidFill>
              </a:rPr>
              <a:t>-</a:t>
            </a:r>
            <a:endParaRPr lang="en-US" sz="800" b="1" dirty="0">
              <a:solidFill>
                <a:schemeClr val="bg1"/>
              </a:solidFill>
            </a:endParaRPr>
          </a:p>
        </p:txBody>
      </p:sp>
      <p:sp>
        <p:nvSpPr>
          <p:cNvPr id="30" name="Rectangle 22"/>
          <p:cNvSpPr/>
          <p:nvPr/>
        </p:nvSpPr>
        <p:spPr>
          <a:xfrm>
            <a:off x="3425460" y="2871542"/>
            <a:ext cx="783646"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Costs of materials</a:t>
            </a:r>
            <a:endParaRPr lang="en-US" sz="800" dirty="0">
              <a:solidFill>
                <a:schemeClr val="bg1"/>
              </a:solidFill>
            </a:endParaRPr>
          </a:p>
        </p:txBody>
      </p:sp>
      <p:sp>
        <p:nvSpPr>
          <p:cNvPr id="31" name="Rectangle 25"/>
          <p:cNvSpPr/>
          <p:nvPr/>
        </p:nvSpPr>
        <p:spPr>
          <a:xfrm>
            <a:off x="4611111" y="2345341"/>
            <a:ext cx="852843"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Trend analysis (with KPIs)</a:t>
            </a:r>
            <a:endParaRPr lang="en-US" sz="800" dirty="0">
              <a:solidFill>
                <a:schemeClr val="bg1"/>
              </a:solidFill>
            </a:endParaRPr>
          </a:p>
        </p:txBody>
      </p:sp>
      <p:cxnSp>
        <p:nvCxnSpPr>
          <p:cNvPr id="32" name="Elbow Connector 28"/>
          <p:cNvCxnSpPr>
            <a:stCxn id="26" idx="3"/>
          </p:cNvCxnSpPr>
          <p:nvPr/>
        </p:nvCxnSpPr>
        <p:spPr>
          <a:xfrm flipV="1">
            <a:off x="4209106" y="2021847"/>
            <a:ext cx="402006" cy="202635"/>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33" name="Elbow Connector 29"/>
          <p:cNvCxnSpPr>
            <a:stCxn id="26" idx="3"/>
            <a:endCxn id="31" idx="1"/>
          </p:cNvCxnSpPr>
          <p:nvPr/>
        </p:nvCxnSpPr>
        <p:spPr>
          <a:xfrm>
            <a:off x="4209106" y="2224482"/>
            <a:ext cx="402005" cy="250248"/>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34" name="Oval 31"/>
          <p:cNvSpPr/>
          <p:nvPr/>
        </p:nvSpPr>
        <p:spPr>
          <a:xfrm>
            <a:off x="3221008" y="2418601"/>
            <a:ext cx="136301" cy="1294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a:t>
            </a:r>
            <a:endParaRPr lang="en-US" sz="800" b="1" dirty="0">
              <a:solidFill>
                <a:schemeClr val="bg1"/>
              </a:solidFill>
            </a:endParaRPr>
          </a:p>
        </p:txBody>
      </p:sp>
      <p:sp>
        <p:nvSpPr>
          <p:cNvPr id="35" name="Rectangle 34"/>
          <p:cNvSpPr/>
          <p:nvPr/>
        </p:nvSpPr>
        <p:spPr>
          <a:xfrm>
            <a:off x="4611065" y="2716434"/>
            <a:ext cx="852888"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Margin (in % of sales)</a:t>
            </a:r>
            <a:endParaRPr lang="en-US" sz="800" dirty="0">
              <a:solidFill>
                <a:schemeClr val="bg1"/>
              </a:solidFill>
            </a:endParaRPr>
          </a:p>
        </p:txBody>
      </p:sp>
      <p:sp>
        <p:nvSpPr>
          <p:cNvPr id="36" name="Rectangle 35"/>
          <p:cNvSpPr/>
          <p:nvPr/>
        </p:nvSpPr>
        <p:spPr>
          <a:xfrm>
            <a:off x="4611065" y="3033235"/>
            <a:ext cx="852888"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by types of material</a:t>
            </a:r>
            <a:endParaRPr lang="en-US" sz="800" dirty="0">
              <a:solidFill>
                <a:schemeClr val="bg1"/>
              </a:solidFill>
            </a:endParaRPr>
          </a:p>
        </p:txBody>
      </p:sp>
      <p:cxnSp>
        <p:nvCxnSpPr>
          <p:cNvPr id="37" name="Elbow Connector 36"/>
          <p:cNvCxnSpPr>
            <a:stCxn id="30" idx="3"/>
            <a:endCxn id="35" idx="1"/>
          </p:cNvCxnSpPr>
          <p:nvPr/>
        </p:nvCxnSpPr>
        <p:spPr>
          <a:xfrm flipV="1">
            <a:off x="4209106" y="2845823"/>
            <a:ext cx="401959" cy="155108"/>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38" name="Elbow Connector 37"/>
          <p:cNvCxnSpPr>
            <a:stCxn id="30" idx="3"/>
            <a:endCxn id="36" idx="1"/>
          </p:cNvCxnSpPr>
          <p:nvPr/>
        </p:nvCxnSpPr>
        <p:spPr>
          <a:xfrm>
            <a:off x="4209106" y="3000931"/>
            <a:ext cx="401959" cy="161693"/>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39" name="Straight Arrow Connector 41"/>
          <p:cNvCxnSpPr>
            <a:stCxn id="46" idx="1"/>
            <a:endCxn id="31" idx="3"/>
          </p:cNvCxnSpPr>
          <p:nvPr/>
        </p:nvCxnSpPr>
        <p:spPr>
          <a:xfrm flipH="1" flipV="1">
            <a:off x="5463954" y="2474730"/>
            <a:ext cx="723487" cy="215148"/>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40" name="Rectangle 64"/>
          <p:cNvSpPr/>
          <p:nvPr/>
        </p:nvSpPr>
        <p:spPr>
          <a:xfrm>
            <a:off x="5729129" y="3000916"/>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Price</a:t>
            </a:r>
            <a:endParaRPr lang="en-US" sz="800" dirty="0">
              <a:solidFill>
                <a:schemeClr val="bg1"/>
              </a:solidFill>
            </a:endParaRPr>
          </a:p>
        </p:txBody>
      </p:sp>
      <p:sp>
        <p:nvSpPr>
          <p:cNvPr id="41" name="Rectangle 65"/>
          <p:cNvSpPr/>
          <p:nvPr/>
        </p:nvSpPr>
        <p:spPr>
          <a:xfrm>
            <a:off x="5729129" y="3195021"/>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Volume</a:t>
            </a:r>
            <a:endParaRPr lang="en-US" sz="800" dirty="0">
              <a:solidFill>
                <a:schemeClr val="bg1"/>
              </a:solidFill>
            </a:endParaRPr>
          </a:p>
        </p:txBody>
      </p:sp>
      <p:cxnSp>
        <p:nvCxnSpPr>
          <p:cNvPr id="42" name="Elbow Connector 66"/>
          <p:cNvCxnSpPr>
            <a:stCxn id="36" idx="3"/>
            <a:endCxn id="41" idx="1"/>
          </p:cNvCxnSpPr>
          <p:nvPr/>
        </p:nvCxnSpPr>
        <p:spPr>
          <a:xfrm>
            <a:off x="5463953" y="3162624"/>
            <a:ext cx="265175" cy="97085"/>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43" name="Elbow Connector 67"/>
          <p:cNvCxnSpPr>
            <a:stCxn id="36" idx="3"/>
            <a:endCxn id="40" idx="1"/>
          </p:cNvCxnSpPr>
          <p:nvPr/>
        </p:nvCxnSpPr>
        <p:spPr>
          <a:xfrm flipV="1">
            <a:off x="5463953" y="3065603"/>
            <a:ext cx="265175" cy="97020"/>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44" name="Oval 68"/>
          <p:cNvSpPr/>
          <p:nvPr/>
        </p:nvSpPr>
        <p:spPr>
          <a:xfrm>
            <a:off x="5532105" y="3104644"/>
            <a:ext cx="136301" cy="1294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x</a:t>
            </a:r>
            <a:endParaRPr lang="en-US" sz="800" b="1" dirty="0">
              <a:solidFill>
                <a:schemeClr val="bg1"/>
              </a:solidFill>
            </a:endParaRPr>
          </a:p>
        </p:txBody>
      </p:sp>
      <p:cxnSp>
        <p:nvCxnSpPr>
          <p:cNvPr id="45" name="Straight Arrow Connector 41"/>
          <p:cNvCxnSpPr>
            <a:stCxn id="46" idx="1"/>
            <a:endCxn id="35" idx="3"/>
          </p:cNvCxnSpPr>
          <p:nvPr/>
        </p:nvCxnSpPr>
        <p:spPr>
          <a:xfrm flipH="1">
            <a:off x="5463953" y="2689878"/>
            <a:ext cx="723488" cy="155945"/>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sp>
        <p:nvSpPr>
          <p:cNvPr id="46" name="Rectangle 4"/>
          <p:cNvSpPr>
            <a:spLocks noChangeArrowheads="1"/>
          </p:cNvSpPr>
          <p:nvPr>
            <p:custDataLst>
              <p:tags r:id="rId1"/>
            </p:custDataLst>
          </p:nvPr>
        </p:nvSpPr>
        <p:spPr bwMode="gray">
          <a:xfrm>
            <a:off x="6187441" y="2528776"/>
            <a:ext cx="1525487" cy="322203"/>
          </a:xfrm>
          <a:prstGeom prst="rect">
            <a:avLst/>
          </a:prstGeom>
          <a:solidFill>
            <a:schemeClr val="accent4"/>
          </a:solidFill>
          <a:ln w="6350">
            <a:solidFill>
              <a:schemeClr val="accent4"/>
            </a:solidFill>
            <a:miter lim="800000"/>
            <a:headEnd/>
            <a:tailEnd/>
          </a:ln>
          <a:effectLst/>
        </p:spPr>
        <p:txBody>
          <a:bodyPr lIns="36000" tIns="54000" rIns="36000" bIns="54000" anchor="ctr" anchorCtr="1"/>
          <a:lstStyle/>
          <a:p>
            <a:pPr defTabSz="762000" eaLnBrk="0" hangingPunct="0">
              <a:lnSpc>
                <a:spcPct val="90000"/>
              </a:lnSpc>
            </a:pPr>
            <a:r>
              <a:rPr lang="en-US" sz="700" dirty="0" smtClean="0">
                <a:solidFill>
                  <a:schemeClr val="bg1"/>
                </a:solidFill>
              </a:rPr>
              <a:t>Differentiated according to product groups, customers, regions </a:t>
            </a:r>
            <a:r>
              <a:rPr lang="en-US" sz="700" i="1" dirty="0" smtClean="0">
                <a:solidFill>
                  <a:schemeClr val="bg1"/>
                </a:solidFill>
              </a:rPr>
              <a:t>(as applicable)</a:t>
            </a:r>
            <a:endParaRPr lang="en-US" sz="700" dirty="0" smtClean="0">
              <a:solidFill>
                <a:schemeClr val="bg1"/>
              </a:solidFill>
            </a:endParaRPr>
          </a:p>
        </p:txBody>
      </p:sp>
      <p:sp>
        <p:nvSpPr>
          <p:cNvPr id="47" name="Rectangle 64"/>
          <p:cNvSpPr/>
          <p:nvPr/>
        </p:nvSpPr>
        <p:spPr>
          <a:xfrm>
            <a:off x="5729129" y="2073213"/>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Price</a:t>
            </a:r>
            <a:endParaRPr lang="en-US" sz="800" dirty="0">
              <a:solidFill>
                <a:schemeClr val="bg1"/>
              </a:solidFill>
            </a:endParaRPr>
          </a:p>
        </p:txBody>
      </p:sp>
      <p:sp>
        <p:nvSpPr>
          <p:cNvPr id="48" name="Rectangle 65"/>
          <p:cNvSpPr/>
          <p:nvPr/>
        </p:nvSpPr>
        <p:spPr>
          <a:xfrm>
            <a:off x="5729129" y="2267318"/>
            <a:ext cx="681507" cy="129375"/>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Volume</a:t>
            </a:r>
            <a:endParaRPr lang="en-US" sz="800" dirty="0">
              <a:solidFill>
                <a:schemeClr val="bg1"/>
              </a:solidFill>
            </a:endParaRPr>
          </a:p>
        </p:txBody>
      </p:sp>
      <p:cxnSp>
        <p:nvCxnSpPr>
          <p:cNvPr id="49" name="Elbow Connector 66"/>
          <p:cNvCxnSpPr>
            <a:stCxn id="26" idx="3"/>
            <a:endCxn id="48" idx="1"/>
          </p:cNvCxnSpPr>
          <p:nvPr/>
        </p:nvCxnSpPr>
        <p:spPr>
          <a:xfrm>
            <a:off x="4209106" y="2224482"/>
            <a:ext cx="1520023" cy="107523"/>
          </a:xfrm>
          <a:prstGeom prst="bentConnector3">
            <a:avLst>
              <a:gd name="adj1" fmla="val 89181"/>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50" name="Elbow Connector 67"/>
          <p:cNvCxnSpPr>
            <a:stCxn id="26" idx="3"/>
            <a:endCxn id="47" idx="1"/>
          </p:cNvCxnSpPr>
          <p:nvPr/>
        </p:nvCxnSpPr>
        <p:spPr>
          <a:xfrm flipV="1">
            <a:off x="4209106" y="2137900"/>
            <a:ext cx="1520023" cy="86582"/>
          </a:xfrm>
          <a:prstGeom prst="bentConnector3">
            <a:avLst>
              <a:gd name="adj1" fmla="val 87956"/>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51" name="Oval 68"/>
          <p:cNvSpPr/>
          <p:nvPr/>
        </p:nvSpPr>
        <p:spPr>
          <a:xfrm>
            <a:off x="5480847" y="2159795"/>
            <a:ext cx="136301" cy="1294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x</a:t>
            </a:r>
            <a:endParaRPr lang="en-US" sz="800" b="1" dirty="0">
              <a:solidFill>
                <a:schemeClr val="bg1"/>
              </a:solidFill>
            </a:endParaRPr>
          </a:p>
        </p:txBody>
      </p:sp>
      <p:sp>
        <p:nvSpPr>
          <p:cNvPr id="52" name="Rectangle 21"/>
          <p:cNvSpPr/>
          <p:nvPr/>
        </p:nvSpPr>
        <p:spPr>
          <a:xfrm>
            <a:off x="2403199" y="3991049"/>
            <a:ext cx="750057" cy="388612"/>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Expense items below gross profit</a:t>
            </a:r>
            <a:endParaRPr lang="en-US" sz="800" b="1" dirty="0">
              <a:solidFill>
                <a:schemeClr val="bg1"/>
              </a:solidFill>
            </a:endParaRPr>
          </a:p>
        </p:txBody>
      </p:sp>
      <p:sp>
        <p:nvSpPr>
          <p:cNvPr id="53" name="Rectangle 4"/>
          <p:cNvSpPr>
            <a:spLocks noChangeArrowheads="1"/>
          </p:cNvSpPr>
          <p:nvPr>
            <p:custDataLst>
              <p:tags r:id="rId2"/>
            </p:custDataLst>
          </p:nvPr>
        </p:nvSpPr>
        <p:spPr bwMode="gray">
          <a:xfrm>
            <a:off x="6187441" y="5502908"/>
            <a:ext cx="1525488" cy="456694"/>
          </a:xfrm>
          <a:prstGeom prst="rect">
            <a:avLst/>
          </a:prstGeom>
          <a:solidFill>
            <a:schemeClr val="accent4"/>
          </a:solidFill>
          <a:ln w="6350">
            <a:solidFill>
              <a:schemeClr val="accent4"/>
            </a:solidFill>
            <a:miter lim="800000"/>
            <a:headEnd/>
            <a:tailEnd/>
          </a:ln>
          <a:effectLst/>
        </p:spPr>
        <p:txBody>
          <a:bodyPr lIns="36000" tIns="54000" rIns="36000" bIns="54000" anchor="ctr" anchorCtr="1"/>
          <a:lstStyle/>
          <a:p>
            <a:pPr defTabSz="762000" eaLnBrk="0" hangingPunct="0">
              <a:lnSpc>
                <a:spcPct val="90000"/>
              </a:lnSpc>
            </a:pPr>
            <a:r>
              <a:rPr lang="en-US" sz="700" dirty="0">
                <a:solidFill>
                  <a:schemeClr val="bg1"/>
                </a:solidFill>
              </a:rPr>
              <a:t>Adjustment of historical earnings situation by “one-off effects” which are not relevant for the future development</a:t>
            </a:r>
            <a:r>
              <a:rPr lang="en-US" sz="700" dirty="0" smtClean="0">
                <a:solidFill>
                  <a:schemeClr val="bg1"/>
                </a:solidFill>
              </a:rPr>
              <a:t>.</a:t>
            </a:r>
            <a:endParaRPr lang="en-US" sz="700" dirty="0">
              <a:solidFill>
                <a:schemeClr val="bg1"/>
              </a:solidFill>
            </a:endParaRPr>
          </a:p>
        </p:txBody>
      </p:sp>
      <p:sp>
        <p:nvSpPr>
          <p:cNvPr id="54" name="Rectangle 21"/>
          <p:cNvSpPr>
            <a:spLocks/>
          </p:cNvSpPr>
          <p:nvPr/>
        </p:nvSpPr>
        <p:spPr>
          <a:xfrm>
            <a:off x="3419433" y="4994342"/>
            <a:ext cx="817809" cy="314637"/>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Depreciation</a:t>
            </a:r>
            <a:endParaRPr lang="en-US" sz="800" dirty="0">
              <a:solidFill>
                <a:schemeClr val="bg1"/>
              </a:solidFill>
            </a:endParaRPr>
          </a:p>
        </p:txBody>
      </p:sp>
      <p:sp>
        <p:nvSpPr>
          <p:cNvPr id="55" name="Rectangle 16"/>
          <p:cNvSpPr/>
          <p:nvPr/>
        </p:nvSpPr>
        <p:spPr>
          <a:xfrm>
            <a:off x="3425460" y="3715096"/>
            <a:ext cx="811782" cy="317280"/>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Personnel</a:t>
            </a:r>
            <a:br>
              <a:rPr lang="en-US" sz="800" dirty="0" smtClean="0">
                <a:solidFill>
                  <a:schemeClr val="bg1"/>
                </a:solidFill>
              </a:rPr>
            </a:br>
            <a:r>
              <a:rPr lang="en-US" sz="800" dirty="0" smtClean="0">
                <a:solidFill>
                  <a:schemeClr val="bg1"/>
                </a:solidFill>
              </a:rPr>
              <a:t>costs</a:t>
            </a:r>
            <a:endParaRPr lang="en-US" sz="800" dirty="0">
              <a:solidFill>
                <a:schemeClr val="bg1"/>
              </a:solidFill>
            </a:endParaRPr>
          </a:p>
        </p:txBody>
      </p:sp>
      <p:cxnSp>
        <p:nvCxnSpPr>
          <p:cNvPr id="56" name="Elbow Connector 17"/>
          <p:cNvCxnSpPr>
            <a:stCxn id="52" idx="3"/>
            <a:endCxn id="55" idx="1"/>
          </p:cNvCxnSpPr>
          <p:nvPr/>
        </p:nvCxnSpPr>
        <p:spPr>
          <a:xfrm flipV="1">
            <a:off x="3153256" y="3873736"/>
            <a:ext cx="272204" cy="311619"/>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57" name="Elbow Connector 18"/>
          <p:cNvCxnSpPr>
            <a:stCxn id="58" idx="1"/>
            <a:endCxn id="52" idx="3"/>
          </p:cNvCxnSpPr>
          <p:nvPr/>
        </p:nvCxnSpPr>
        <p:spPr>
          <a:xfrm rot="10800000">
            <a:off x="3153256" y="4185355"/>
            <a:ext cx="272204" cy="281138"/>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58" name="Rectangle 22"/>
          <p:cNvSpPr/>
          <p:nvPr/>
        </p:nvSpPr>
        <p:spPr>
          <a:xfrm>
            <a:off x="3425460" y="4321650"/>
            <a:ext cx="811782" cy="28968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Other expenses (+ earnings)</a:t>
            </a:r>
            <a:endParaRPr lang="en-US" sz="800" dirty="0">
              <a:solidFill>
                <a:schemeClr val="bg1"/>
              </a:solidFill>
            </a:endParaRPr>
          </a:p>
        </p:txBody>
      </p:sp>
      <p:sp>
        <p:nvSpPr>
          <p:cNvPr id="59" name="Rectangle 23"/>
          <p:cNvSpPr>
            <a:spLocks/>
          </p:cNvSpPr>
          <p:nvPr/>
        </p:nvSpPr>
        <p:spPr>
          <a:xfrm>
            <a:off x="4634189" y="3585750"/>
            <a:ext cx="829765"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 Headcount (FTEs) </a:t>
            </a:r>
            <a:endParaRPr lang="en-US" sz="800" dirty="0">
              <a:solidFill>
                <a:schemeClr val="bg1"/>
              </a:solidFill>
            </a:endParaRPr>
          </a:p>
        </p:txBody>
      </p:sp>
      <p:sp>
        <p:nvSpPr>
          <p:cNvPr id="60" name="Rectangle 25"/>
          <p:cNvSpPr>
            <a:spLocks/>
          </p:cNvSpPr>
          <p:nvPr/>
        </p:nvSpPr>
        <p:spPr>
          <a:xfrm>
            <a:off x="4634189" y="3883554"/>
            <a:ext cx="829765"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Level of</a:t>
            </a:r>
            <a:br>
              <a:rPr lang="en-US" sz="800" dirty="0" smtClean="0">
                <a:solidFill>
                  <a:schemeClr val="bg1"/>
                </a:solidFill>
              </a:rPr>
            </a:br>
            <a:r>
              <a:rPr lang="en-US" sz="800" dirty="0" smtClean="0">
                <a:solidFill>
                  <a:schemeClr val="bg1"/>
                </a:solidFill>
              </a:rPr>
              <a:t>remuneration</a:t>
            </a:r>
            <a:endParaRPr lang="en-US" sz="800" dirty="0">
              <a:solidFill>
                <a:schemeClr val="bg1"/>
              </a:solidFill>
            </a:endParaRPr>
          </a:p>
        </p:txBody>
      </p:sp>
      <p:cxnSp>
        <p:nvCxnSpPr>
          <p:cNvPr id="61" name="Elbow Connector 28"/>
          <p:cNvCxnSpPr>
            <a:stCxn id="55" idx="3"/>
            <a:endCxn id="59" idx="1"/>
          </p:cNvCxnSpPr>
          <p:nvPr/>
        </p:nvCxnSpPr>
        <p:spPr>
          <a:xfrm flipV="1">
            <a:off x="4237242" y="3715139"/>
            <a:ext cx="396947" cy="158597"/>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62" name="Elbow Connector 29"/>
          <p:cNvCxnSpPr>
            <a:stCxn id="55" idx="3"/>
            <a:endCxn id="60" idx="1"/>
          </p:cNvCxnSpPr>
          <p:nvPr/>
        </p:nvCxnSpPr>
        <p:spPr>
          <a:xfrm>
            <a:off x="4237242" y="3873736"/>
            <a:ext cx="396947" cy="139207"/>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63" name="Rectangle 34"/>
          <p:cNvSpPr>
            <a:spLocks/>
          </p:cNvSpPr>
          <p:nvPr/>
        </p:nvSpPr>
        <p:spPr>
          <a:xfrm>
            <a:off x="4634142" y="4198504"/>
            <a:ext cx="829812"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Trend analysis by type of expense</a:t>
            </a:r>
            <a:endParaRPr lang="en-US" sz="800" dirty="0">
              <a:solidFill>
                <a:schemeClr val="bg1"/>
              </a:solidFill>
            </a:endParaRPr>
          </a:p>
        </p:txBody>
      </p:sp>
      <p:sp>
        <p:nvSpPr>
          <p:cNvPr id="64" name="Rectangle 35"/>
          <p:cNvSpPr>
            <a:spLocks/>
          </p:cNvSpPr>
          <p:nvPr/>
        </p:nvSpPr>
        <p:spPr>
          <a:xfrm>
            <a:off x="4634144" y="4489629"/>
            <a:ext cx="829811"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Fixed vs. variable and cost drivers</a:t>
            </a:r>
            <a:endParaRPr lang="en-US" sz="800" dirty="0">
              <a:solidFill>
                <a:schemeClr val="bg1"/>
              </a:solidFill>
            </a:endParaRPr>
          </a:p>
        </p:txBody>
      </p:sp>
      <p:cxnSp>
        <p:nvCxnSpPr>
          <p:cNvPr id="65" name="Elbow Connector 36"/>
          <p:cNvCxnSpPr>
            <a:stCxn id="58" idx="3"/>
            <a:endCxn id="63" idx="1"/>
          </p:cNvCxnSpPr>
          <p:nvPr/>
        </p:nvCxnSpPr>
        <p:spPr>
          <a:xfrm flipV="1">
            <a:off x="4237242" y="4327893"/>
            <a:ext cx="396900" cy="138600"/>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cxnSp>
        <p:nvCxnSpPr>
          <p:cNvPr id="66" name="Elbow Connector 37"/>
          <p:cNvCxnSpPr>
            <a:stCxn id="58" idx="3"/>
            <a:endCxn id="64" idx="1"/>
          </p:cNvCxnSpPr>
          <p:nvPr/>
        </p:nvCxnSpPr>
        <p:spPr>
          <a:xfrm>
            <a:off x="4237242" y="4466493"/>
            <a:ext cx="396902" cy="152525"/>
          </a:xfrm>
          <a:prstGeom prst="bentConnector3">
            <a:avLst>
              <a:gd name="adj1" fmla="val 50000"/>
            </a:avLst>
          </a:prstGeom>
          <a:ln>
            <a:solidFill>
              <a:srgbClr val="747678"/>
            </a:solidFill>
          </a:ln>
        </p:spPr>
        <p:style>
          <a:lnRef idx="1">
            <a:schemeClr val="accent1"/>
          </a:lnRef>
          <a:fillRef idx="0">
            <a:schemeClr val="accent1"/>
          </a:fillRef>
          <a:effectRef idx="0">
            <a:schemeClr val="accent1"/>
          </a:effectRef>
          <a:fontRef idx="minor">
            <a:schemeClr val="tx1"/>
          </a:fontRef>
        </p:style>
      </p:cxnSp>
      <p:grpSp>
        <p:nvGrpSpPr>
          <p:cNvPr id="67" name="Gruppieren 79"/>
          <p:cNvGrpSpPr/>
          <p:nvPr/>
        </p:nvGrpSpPr>
        <p:grpSpPr>
          <a:xfrm>
            <a:off x="5463954" y="3715139"/>
            <a:ext cx="723485" cy="297804"/>
            <a:chOff x="5468598" y="4365120"/>
            <a:chExt cx="764437" cy="331433"/>
          </a:xfrm>
        </p:grpSpPr>
        <p:cxnSp>
          <p:nvCxnSpPr>
            <p:cNvPr id="68" name="Straight Arrow Connector 41"/>
            <p:cNvCxnSpPr>
              <a:stCxn id="77" idx="1"/>
              <a:endCxn id="59" idx="3"/>
            </p:cNvCxnSpPr>
            <p:nvPr/>
          </p:nvCxnSpPr>
          <p:spPr>
            <a:xfrm flipH="1" flipV="1">
              <a:off x="5468599" y="4365120"/>
              <a:ext cx="764436" cy="141533"/>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69" name="Straight Arrow Connector 41"/>
            <p:cNvCxnSpPr>
              <a:stCxn id="77" idx="1"/>
              <a:endCxn id="60" idx="3"/>
            </p:cNvCxnSpPr>
            <p:nvPr/>
          </p:nvCxnSpPr>
          <p:spPr>
            <a:xfrm flipH="1">
              <a:off x="5468598" y="4506653"/>
              <a:ext cx="764436" cy="189900"/>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sp>
        <p:nvSpPr>
          <p:cNvPr id="70" name="Oval 68"/>
          <p:cNvSpPr/>
          <p:nvPr/>
        </p:nvSpPr>
        <p:spPr>
          <a:xfrm>
            <a:off x="4373543" y="3812595"/>
            <a:ext cx="136301" cy="1294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x</a:t>
            </a:r>
            <a:endParaRPr lang="en-US" sz="800" b="1" dirty="0">
              <a:solidFill>
                <a:schemeClr val="bg1"/>
              </a:solidFill>
            </a:endParaRPr>
          </a:p>
        </p:txBody>
      </p:sp>
      <p:sp>
        <p:nvSpPr>
          <p:cNvPr id="71" name="Rectangle 4"/>
          <p:cNvSpPr>
            <a:spLocks noChangeArrowheads="1"/>
          </p:cNvSpPr>
          <p:nvPr>
            <p:custDataLst>
              <p:tags r:id="rId3"/>
            </p:custDataLst>
          </p:nvPr>
        </p:nvSpPr>
        <p:spPr bwMode="gray">
          <a:xfrm>
            <a:off x="6187441" y="4234560"/>
            <a:ext cx="1525488" cy="380130"/>
          </a:xfrm>
          <a:prstGeom prst="rect">
            <a:avLst/>
          </a:prstGeom>
          <a:solidFill>
            <a:schemeClr val="accent4"/>
          </a:solidFill>
          <a:ln w="6350">
            <a:solidFill>
              <a:schemeClr val="accent4"/>
            </a:solidFill>
            <a:miter lim="800000"/>
            <a:headEnd/>
            <a:tailEnd/>
          </a:ln>
          <a:effectLst/>
        </p:spPr>
        <p:txBody>
          <a:bodyPr lIns="36000" tIns="54000" rIns="36000" bIns="54000" anchor="ctr" anchorCtr="1"/>
          <a:lstStyle/>
          <a:p>
            <a:pPr defTabSz="762000" eaLnBrk="0" hangingPunct="0">
              <a:lnSpc>
                <a:spcPct val="90000"/>
              </a:lnSpc>
            </a:pPr>
            <a:r>
              <a:rPr lang="en-US" sz="700" dirty="0" smtClean="0">
                <a:solidFill>
                  <a:schemeClr val="bg1"/>
                </a:solidFill>
              </a:rPr>
              <a:t>e.g. </a:t>
            </a:r>
            <a:r>
              <a:rPr lang="en-US" sz="700" dirty="0" err="1" smtClean="0">
                <a:solidFill>
                  <a:schemeClr val="bg1"/>
                </a:solidFill>
              </a:rPr>
              <a:t>yoy</a:t>
            </a:r>
            <a:r>
              <a:rPr lang="en-US" sz="700" dirty="0" smtClean="0">
                <a:solidFill>
                  <a:schemeClr val="bg1"/>
                </a:solidFill>
              </a:rPr>
              <a:t> growth, in % of sales, per </a:t>
            </a:r>
            <a:r>
              <a:rPr lang="en-US" sz="700" dirty="0" err="1" smtClean="0">
                <a:solidFill>
                  <a:schemeClr val="bg1"/>
                </a:solidFill>
              </a:rPr>
              <a:t>sqm</a:t>
            </a:r>
            <a:r>
              <a:rPr lang="en-US" sz="700" dirty="0" smtClean="0">
                <a:solidFill>
                  <a:schemeClr val="bg1"/>
                </a:solidFill>
              </a:rPr>
              <a:t> rental space, etc.</a:t>
            </a:r>
          </a:p>
        </p:txBody>
      </p:sp>
      <p:sp>
        <p:nvSpPr>
          <p:cNvPr id="72" name="Rectangle 4"/>
          <p:cNvSpPr>
            <a:spLocks noChangeArrowheads="1"/>
          </p:cNvSpPr>
          <p:nvPr>
            <p:custDataLst>
              <p:tags r:id="rId4"/>
            </p:custDataLst>
          </p:nvPr>
        </p:nvSpPr>
        <p:spPr bwMode="gray">
          <a:xfrm>
            <a:off x="6187441" y="4851109"/>
            <a:ext cx="1525488" cy="536947"/>
          </a:xfrm>
          <a:prstGeom prst="rect">
            <a:avLst/>
          </a:prstGeom>
          <a:solidFill>
            <a:schemeClr val="accent4"/>
          </a:solidFill>
          <a:ln w="6350">
            <a:solidFill>
              <a:schemeClr val="accent4"/>
            </a:solidFill>
            <a:miter lim="800000"/>
            <a:headEnd/>
            <a:tailEnd/>
          </a:ln>
          <a:effectLst/>
        </p:spPr>
        <p:txBody>
          <a:bodyPr lIns="36000" tIns="54000" rIns="36000" bIns="54000" anchor="ctr" anchorCtr="0"/>
          <a:lstStyle/>
          <a:p>
            <a:pPr marL="171450" indent="-171450" defTabSz="762000" eaLnBrk="0" hangingPunct="0">
              <a:lnSpc>
                <a:spcPct val="90000"/>
              </a:lnSpc>
              <a:buClr>
                <a:schemeClr val="bg1"/>
              </a:buClr>
              <a:buSzPct val="100000"/>
              <a:buFont typeface="Univers for KPMG Light" panose="020B0403020202020204" pitchFamily="34" charset="0"/>
              <a:buChar char="—"/>
            </a:pPr>
            <a:r>
              <a:rPr lang="en-US" sz="700" dirty="0" smtClean="0">
                <a:solidFill>
                  <a:schemeClr val="bg1"/>
                </a:solidFill>
              </a:rPr>
              <a:t>Trend in relation to CAPEX</a:t>
            </a:r>
          </a:p>
          <a:p>
            <a:pPr marL="171450" indent="-171450" defTabSz="762000" eaLnBrk="0" hangingPunct="0">
              <a:lnSpc>
                <a:spcPct val="90000"/>
              </a:lnSpc>
              <a:buClr>
                <a:schemeClr val="bg1"/>
              </a:buClr>
              <a:buSzPct val="100000"/>
              <a:buFont typeface="Univers for KPMG Light" panose="020B0403020202020204" pitchFamily="34" charset="0"/>
              <a:buChar char="—"/>
            </a:pPr>
            <a:r>
              <a:rPr lang="en-US" sz="700" dirty="0" smtClean="0">
                <a:solidFill>
                  <a:schemeClr val="bg1"/>
                </a:solidFill>
              </a:rPr>
              <a:t>Impairments</a:t>
            </a:r>
          </a:p>
          <a:p>
            <a:pPr marL="171450" indent="-171450" defTabSz="762000" eaLnBrk="0" hangingPunct="0">
              <a:lnSpc>
                <a:spcPct val="90000"/>
              </a:lnSpc>
              <a:buClr>
                <a:schemeClr val="bg1"/>
              </a:buClr>
              <a:buSzPct val="100000"/>
              <a:buFont typeface="Univers for KPMG Light" panose="020B0403020202020204" pitchFamily="34" charset="0"/>
              <a:buChar char="—"/>
            </a:pPr>
            <a:r>
              <a:rPr lang="en-US" sz="700" dirty="0" smtClean="0">
                <a:solidFill>
                  <a:schemeClr val="bg1"/>
                </a:solidFill>
              </a:rPr>
              <a:t>Useful life and if necessary modifications of the balance sheets</a:t>
            </a:r>
            <a:endParaRPr lang="en-US" sz="700" dirty="0">
              <a:solidFill>
                <a:schemeClr val="bg1"/>
              </a:solidFill>
            </a:endParaRPr>
          </a:p>
        </p:txBody>
      </p:sp>
      <p:cxnSp>
        <p:nvCxnSpPr>
          <p:cNvPr id="73" name="Elbow Connector 15"/>
          <p:cNvCxnSpPr>
            <a:stCxn id="54" idx="1"/>
            <a:endCxn id="58" idx="1"/>
          </p:cNvCxnSpPr>
          <p:nvPr/>
        </p:nvCxnSpPr>
        <p:spPr>
          <a:xfrm rot="10800000" flipH="1">
            <a:off x="3419432" y="4466493"/>
            <a:ext cx="6027" cy="685168"/>
          </a:xfrm>
          <a:prstGeom prst="bentConnector3">
            <a:avLst>
              <a:gd name="adj1" fmla="val -2188236"/>
            </a:avLst>
          </a:prstGeom>
          <a:ln>
            <a:solidFill>
              <a:srgbClr val="747678"/>
            </a:solidFill>
          </a:ln>
        </p:spPr>
        <p:style>
          <a:lnRef idx="1">
            <a:schemeClr val="accent1"/>
          </a:lnRef>
          <a:fillRef idx="0">
            <a:schemeClr val="accent1"/>
          </a:fillRef>
          <a:effectRef idx="0">
            <a:schemeClr val="accent1"/>
          </a:effectRef>
          <a:fontRef idx="minor">
            <a:schemeClr val="tx1"/>
          </a:fontRef>
        </p:style>
      </p:cxnSp>
      <p:sp>
        <p:nvSpPr>
          <p:cNvPr id="74" name="Rechteck 37"/>
          <p:cNvSpPr>
            <a:spLocks/>
          </p:cNvSpPr>
          <p:nvPr/>
        </p:nvSpPr>
        <p:spPr>
          <a:xfrm>
            <a:off x="7815686" y="3741420"/>
            <a:ext cx="1601364" cy="1690184"/>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marL="216000" lvl="2" indent="-216000">
              <a:spcBef>
                <a:spcPts val="600"/>
              </a:spcBef>
              <a:spcAft>
                <a:spcPts val="200"/>
              </a:spcAft>
              <a:buClr>
                <a:schemeClr val="tx2"/>
              </a:buClr>
              <a:buSzPct val="100000"/>
              <a:buFont typeface="Arial" panose="020B0604020202020204" pitchFamily="34" charset="0"/>
              <a:buChar char="—"/>
              <a:defRPr/>
            </a:pPr>
            <a:r>
              <a:rPr lang="en-US" sz="800" dirty="0">
                <a:solidFill>
                  <a:schemeClr val="tx1"/>
                </a:solidFill>
              </a:rPr>
              <a:t>Analysis aims at making cost structure and drivers transparent</a:t>
            </a:r>
          </a:p>
        </p:txBody>
      </p:sp>
      <p:sp>
        <p:nvSpPr>
          <p:cNvPr id="75" name="Rechteck 37"/>
          <p:cNvSpPr>
            <a:spLocks/>
          </p:cNvSpPr>
          <p:nvPr/>
        </p:nvSpPr>
        <p:spPr>
          <a:xfrm>
            <a:off x="7815686" y="5452606"/>
            <a:ext cx="1601364" cy="560223"/>
          </a:xfrm>
          <a:prstGeom prst="rect">
            <a:avLst/>
          </a:prstGeom>
          <a:solidFill>
            <a:srgbClr val="D9D9D9"/>
          </a:solidFill>
          <a:ln>
            <a:noFill/>
          </a:ln>
        </p:spPr>
        <p:style>
          <a:lnRef idx="2">
            <a:schemeClr val="accent4"/>
          </a:lnRef>
          <a:fillRef idx="1">
            <a:schemeClr val="lt1"/>
          </a:fillRef>
          <a:effectRef idx="0">
            <a:schemeClr val="accent4"/>
          </a:effectRef>
          <a:fontRef idx="minor">
            <a:schemeClr val="dk1"/>
          </a:fontRef>
        </p:style>
        <p:txBody>
          <a:bodyPr lIns="54000" tIns="54000" rIns="54000" bIns="54000" rtlCol="0" anchor="t"/>
          <a:lstStyle/>
          <a:p>
            <a:pPr marL="216000" lvl="2" indent="-216000">
              <a:spcBef>
                <a:spcPts val="100"/>
              </a:spcBef>
              <a:spcAft>
                <a:spcPts val="200"/>
              </a:spcAft>
              <a:buClr>
                <a:schemeClr val="tx2"/>
              </a:buClr>
              <a:buSzPct val="100000"/>
              <a:buFont typeface="Arial" panose="020B0604020202020204" pitchFamily="34" charset="0"/>
              <a:buChar char="—"/>
              <a:defRPr/>
            </a:pPr>
            <a:r>
              <a:rPr lang="en-US" sz="800" dirty="0" smtClean="0">
                <a:solidFill>
                  <a:schemeClr val="tx1"/>
                </a:solidFill>
              </a:rPr>
              <a:t>The goal is to understand the underlying profitability</a:t>
            </a:r>
            <a:endParaRPr lang="en-US" sz="800" dirty="0">
              <a:solidFill>
                <a:schemeClr val="tx1"/>
              </a:solidFill>
            </a:endParaRPr>
          </a:p>
        </p:txBody>
      </p:sp>
      <p:sp>
        <p:nvSpPr>
          <p:cNvPr id="76" name="Rectangle 23"/>
          <p:cNvSpPr/>
          <p:nvPr/>
        </p:nvSpPr>
        <p:spPr>
          <a:xfrm>
            <a:off x="4611111" y="1892458"/>
            <a:ext cx="852843" cy="25877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dirty="0" smtClean="0">
                <a:solidFill>
                  <a:schemeClr val="bg1"/>
                </a:solidFill>
              </a:rPr>
              <a:t>Market development</a:t>
            </a:r>
            <a:endParaRPr lang="en-US" sz="800" dirty="0">
              <a:solidFill>
                <a:schemeClr val="bg1"/>
              </a:solidFill>
            </a:endParaRPr>
          </a:p>
        </p:txBody>
      </p:sp>
      <p:sp>
        <p:nvSpPr>
          <p:cNvPr id="77" name="Rectangle 4"/>
          <p:cNvSpPr>
            <a:spLocks noChangeArrowheads="1"/>
          </p:cNvSpPr>
          <p:nvPr>
            <p:custDataLst>
              <p:tags r:id="rId5"/>
            </p:custDataLst>
          </p:nvPr>
        </p:nvSpPr>
        <p:spPr bwMode="gray">
          <a:xfrm>
            <a:off x="6187441" y="3652246"/>
            <a:ext cx="1525488" cy="380130"/>
          </a:xfrm>
          <a:prstGeom prst="rect">
            <a:avLst/>
          </a:prstGeom>
          <a:solidFill>
            <a:schemeClr val="accent4"/>
          </a:solidFill>
          <a:ln w="6350">
            <a:solidFill>
              <a:schemeClr val="accent4"/>
            </a:solidFill>
            <a:miter lim="800000"/>
            <a:headEnd/>
            <a:tailEnd/>
          </a:ln>
          <a:effectLst/>
        </p:spPr>
        <p:txBody>
          <a:bodyPr lIns="0" tIns="54000" rIns="0" bIns="54000" anchor="ctr" anchorCtr="1"/>
          <a:lstStyle/>
          <a:p>
            <a:pPr defTabSz="762000" eaLnBrk="0" hangingPunct="0">
              <a:lnSpc>
                <a:spcPct val="90000"/>
              </a:lnSpc>
            </a:pPr>
            <a:r>
              <a:rPr lang="en-US" sz="700" dirty="0" smtClean="0">
                <a:solidFill>
                  <a:schemeClr val="bg1"/>
                </a:solidFill>
              </a:rPr>
              <a:t>Differentiated according to functions (production/storage, R&amp;D, sales, administration) </a:t>
            </a:r>
          </a:p>
        </p:txBody>
      </p:sp>
      <p:sp>
        <p:nvSpPr>
          <p:cNvPr id="78" name="Rectangle 13"/>
          <p:cNvSpPr/>
          <p:nvPr/>
        </p:nvSpPr>
        <p:spPr>
          <a:xfrm>
            <a:off x="2465323" y="5644813"/>
            <a:ext cx="750057" cy="333783"/>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800" b="1" dirty="0" smtClean="0">
                <a:solidFill>
                  <a:schemeClr val="bg1"/>
                </a:solidFill>
              </a:rPr>
              <a:t>One-off effects</a:t>
            </a:r>
            <a:endParaRPr lang="en-US" sz="800" b="1" dirty="0">
              <a:solidFill>
                <a:schemeClr val="bg1"/>
              </a:solidFill>
            </a:endParaRPr>
          </a:p>
        </p:txBody>
      </p:sp>
      <p:grpSp>
        <p:nvGrpSpPr>
          <p:cNvPr id="79" name="Gruppieren 79"/>
          <p:cNvGrpSpPr/>
          <p:nvPr/>
        </p:nvGrpSpPr>
        <p:grpSpPr>
          <a:xfrm>
            <a:off x="5463954" y="4333975"/>
            <a:ext cx="723485" cy="297804"/>
            <a:chOff x="5468597" y="4365120"/>
            <a:chExt cx="1080120" cy="331433"/>
          </a:xfrm>
        </p:grpSpPr>
        <p:cxnSp>
          <p:nvCxnSpPr>
            <p:cNvPr id="80" name="Straight Arrow Connector 41"/>
            <p:cNvCxnSpPr/>
            <p:nvPr/>
          </p:nvCxnSpPr>
          <p:spPr>
            <a:xfrm flipH="1" flipV="1">
              <a:off x="5468597" y="4365120"/>
              <a:ext cx="1080120" cy="141532"/>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cxnSp>
          <p:nvCxnSpPr>
            <p:cNvPr id="81" name="Straight Arrow Connector 41"/>
            <p:cNvCxnSpPr/>
            <p:nvPr/>
          </p:nvCxnSpPr>
          <p:spPr>
            <a:xfrm flipH="1">
              <a:off x="5468597" y="4506652"/>
              <a:ext cx="1080120" cy="189901"/>
            </a:xfrm>
            <a:prstGeom prst="straightConnector1">
              <a:avLst/>
            </a:prstGeom>
            <a:ln w="6350">
              <a:solidFill>
                <a:schemeClr val="accent4"/>
              </a:solidFill>
              <a:headEnd type="none" w="med" len="med"/>
              <a:tailEnd type="triangle" w="sm" len="sm"/>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262298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Normalized </a:t>
            </a:r>
            <a:r>
              <a:rPr lang="en-US" dirty="0"/>
              <a:t>Earnings</a:t>
            </a:r>
          </a:p>
        </p:txBody>
      </p:sp>
      <p:sp>
        <p:nvSpPr>
          <p:cNvPr id="4" name="Titel 3"/>
          <p:cNvSpPr>
            <a:spLocks noGrp="1"/>
          </p:cNvSpPr>
          <p:nvPr>
            <p:ph type="title"/>
          </p:nvPr>
        </p:nvSpPr>
        <p:spPr/>
        <p:txBody>
          <a:bodyPr/>
          <a:lstStyle/>
          <a:p>
            <a:r>
              <a:rPr lang="en-US" dirty="0" smtClean="0"/>
              <a:t>Pitfalls and lessons learned</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3301211383"/>
              </p:ext>
            </p:extLst>
          </p:nvPr>
        </p:nvGraphicFramePr>
        <p:xfrm>
          <a:off x="488950" y="1422400"/>
          <a:ext cx="8928100" cy="4011624"/>
        </p:xfrm>
        <a:graphic>
          <a:graphicData uri="http://schemas.openxmlformats.org/drawingml/2006/table">
            <a:tbl>
              <a:tblPr firstRow="1" bandRow="1">
                <a:tableStyleId>{5C22544A-7EE6-4342-B048-85BDC9FD1C3A}</a:tableStyleId>
              </a:tblPr>
              <a:tblGrid>
                <a:gridCol w="625475"/>
                <a:gridCol w="8302625"/>
              </a:tblGrid>
              <a:tr h="28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No.</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84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Subjectivity and materiality: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Identifying the "true" underlying earnings can become highly complex and subjective. For example, releases of provisions; bad debt expenses; restructuring costs / severance pay may qualify as adjustments, but if such items arise in each period adjusting EBIT(DA) for such "recurring level of one offs“ would show a misleading view on underlying EBIT(DA). </a:t>
                      </a:r>
                    </a:p>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It is important to focus on the material items that substantially impact EBIT or EBITDA. Too many small adjustments (e.g. €20,000 profit from the disposal of fixed assets) are more likely to confuse our clients (and ourselves) than adding value to an underlying earnings analysis. Sometimes it helps to put adjustments into perspective by comparing them to the accuracy of our gross profit analysis (what would be the Euro effect of a 0.1 percentage point change in gross margin and would we be able to explain the drivers behind such change?).</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Bias: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 order to maximize the price achieved, sellers may be quick to identify positive adjustments to EBITDA and vice-versa for buyers. In order to provide a balanced view, we need to be aware of this bias: in a buy side situation challenge the positive adjustments proposed by management and think twice before you miss adverse adjustments; and vice versa in a VDD situation.</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There is no such thing as a steady state: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Most businesses are in a continual state of change due to many internal and external factors. It may prove difficult to find a clear definition of “sustainability” for a company. The results of different historical periods are comparable only to a limited extent (e.g. what would be a sustainable level for foreign exchange rates or oil/commodity prices?). </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19654">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Some items may not be quantifiable</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In particular on buy-side projects sometimes a one-off event has been identified but cannot be quantified due to lack of information. In addition, there is the possibility that unforeseen indirect events affect the EBITDA by an unknown amount, e.g. strike at a major customers‘ site (what would the customer had ordered if there was no strike?). Estimates – even if they are illustrative only – are generally more helpful for our clients than nothing, but for risk management purposes make sure you label estimates as such and clearly document the ‘basis of preparation’ to arrive at such estimate (when providing your estimate as a range be wary that this will not be misinterpreted as ‘the actual effect will definitely be within such range’).</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48000">
                <a:tc>
                  <a:txBody>
                    <a:bodyPr/>
                    <a:lstStyle/>
                    <a:p>
                      <a:pPr marL="1588" marR="0" lvl="0" indent="-1588" algn="l" defTabSz="914400" rtl="0" eaLnBrk="1" fontAlgn="auto" latinLnBrk="0" hangingPunct="1">
                        <a:lnSpc>
                          <a:spcPct val="95000"/>
                        </a:lnSpc>
                        <a:spcBef>
                          <a:spcPts val="0"/>
                        </a:spcBef>
                        <a:spcAft>
                          <a:spcPts val="0"/>
                        </a:spcAft>
                        <a:buClr>
                          <a:srgbClr val="97989A"/>
                        </a:buClr>
                        <a:buSzPct val="100000"/>
                        <a:buFontTx/>
                        <a:buNone/>
                        <a:tabLst/>
                        <a:defRPr/>
                      </a:pPr>
                      <a:endPar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endParaRP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0"/>
                        </a:spcAft>
                        <a:buClr>
                          <a:schemeClr val="tx2"/>
                        </a:buClr>
                        <a:buSzPct val="100000"/>
                        <a:buFont typeface="Univers for KPMG Light" panose="020B0403020202020204" pitchFamily="34" charset="0"/>
                        <a:buChar char="—"/>
                        <a:tabLst/>
                        <a:defRPr/>
                      </a:pPr>
                      <a:r>
                        <a:rPr kumimoji="0" lang="en-US" sz="900" b="1" i="0" u="none" strike="noStrike" kern="1200" cap="none" spc="0" normalizeH="0" baseline="0" noProof="0" dirty="0" smtClean="0">
                          <a:ln>
                            <a:noFill/>
                          </a:ln>
                          <a:solidFill>
                            <a:srgbClr val="000000"/>
                          </a:solidFill>
                          <a:effectLst/>
                          <a:uLnTx/>
                          <a:uFillTx/>
                          <a:latin typeface="+mn-lt"/>
                          <a:ea typeface="+mn-ea"/>
                          <a:cs typeface="Arial" pitchFamily="34" charset="0"/>
                        </a:rPr>
                        <a:t>Balance sheet ignored: </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 frequent pitfall of underlying earnings analysis is the focus on the income statement for one off items. Often a number of adjustments can be identified via balance sheet analysis (first and foremost income from the release of provisions).</a:t>
                      </a:r>
                    </a:p>
                  </a:txBody>
                  <a:tcPr marL="54000" marR="54000" marT="54000" marB="54000">
                    <a:lnL w="12700"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solidFill>
                  </a:tcPr>
                </a:tc>
              </a:tr>
            </a:tbl>
          </a:graphicData>
        </a:graphic>
      </p:graphicFrame>
      <p:grpSp>
        <p:nvGrpSpPr>
          <p:cNvPr id="52" name="Gruppieren 51"/>
          <p:cNvGrpSpPr/>
          <p:nvPr/>
        </p:nvGrpSpPr>
        <p:grpSpPr>
          <a:xfrm>
            <a:off x="602331" y="1781175"/>
            <a:ext cx="403733" cy="523220"/>
            <a:chOff x="2619016" y="2564904"/>
            <a:chExt cx="559665" cy="725301"/>
          </a:xfrm>
        </p:grpSpPr>
        <p:grpSp>
          <p:nvGrpSpPr>
            <p:cNvPr id="53" name="Gruppieren 52"/>
            <p:cNvGrpSpPr/>
            <p:nvPr/>
          </p:nvGrpSpPr>
          <p:grpSpPr>
            <a:xfrm>
              <a:off x="2619016" y="2617334"/>
              <a:ext cx="559665" cy="561552"/>
              <a:chOff x="5484264" y="4001307"/>
              <a:chExt cx="1409320" cy="1414073"/>
            </a:xfrm>
          </p:grpSpPr>
          <p:sp>
            <p:nvSpPr>
              <p:cNvPr id="55" name="Ellipse 54"/>
              <p:cNvSpPr/>
              <p:nvPr/>
            </p:nvSpPr>
            <p:spPr>
              <a:xfrm>
                <a:off x="5484264" y="4008400"/>
                <a:ext cx="1399886" cy="1399886"/>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56" name="Akkord 55"/>
              <p:cNvSpPr/>
              <p:nvPr/>
            </p:nvSpPr>
            <p:spPr>
              <a:xfrm>
                <a:off x="5494802" y="4001307"/>
                <a:ext cx="1389699" cy="1406979"/>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7" name="Akkord 56"/>
              <p:cNvSpPr/>
              <p:nvPr/>
            </p:nvSpPr>
            <p:spPr>
              <a:xfrm>
                <a:off x="5486603" y="4008401"/>
                <a:ext cx="1406981" cy="1406979"/>
              </a:xfrm>
              <a:prstGeom prst="chord">
                <a:avLst>
                  <a:gd name="adj1" fmla="val 5823043"/>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8" name="Rechteck 57"/>
              <p:cNvSpPr/>
              <p:nvPr/>
            </p:nvSpPr>
            <p:spPr>
              <a:xfrm>
                <a:off x="5793877" y="4182560"/>
                <a:ext cx="479924" cy="993960"/>
              </a:xfrm>
              <a:prstGeom prst="rect">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59" name="Akkord 58"/>
              <p:cNvSpPr/>
              <p:nvPr/>
            </p:nvSpPr>
            <p:spPr>
              <a:xfrm rot="18900000">
                <a:off x="5614173" y="4335770"/>
                <a:ext cx="1078035" cy="1078036"/>
              </a:xfrm>
              <a:prstGeom prst="chord">
                <a:avLst>
                  <a:gd name="adj1" fmla="val 7704689"/>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grpSp>
        <p:sp>
          <p:nvSpPr>
            <p:cNvPr id="54" name="Rechteck 53"/>
            <p:cNvSpPr/>
            <p:nvPr/>
          </p:nvSpPr>
          <p:spPr>
            <a:xfrm>
              <a:off x="2630096" y="2564904"/>
              <a:ext cx="533755"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1</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0" name="Gruppieren 59"/>
          <p:cNvGrpSpPr/>
          <p:nvPr/>
        </p:nvGrpSpPr>
        <p:grpSpPr>
          <a:xfrm>
            <a:off x="602331" y="2790570"/>
            <a:ext cx="403731" cy="523220"/>
            <a:chOff x="3638116" y="2564904"/>
            <a:chExt cx="559663" cy="725301"/>
          </a:xfrm>
        </p:grpSpPr>
        <p:sp>
          <p:nvSpPr>
            <p:cNvPr id="61" name="Ellipse 60"/>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2" name="Akkord 61"/>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3" name="Akkord 62"/>
            <p:cNvSpPr/>
            <p:nvPr/>
          </p:nvSpPr>
          <p:spPr>
            <a:xfrm>
              <a:off x="3640454" y="2620151"/>
              <a:ext cx="557325" cy="558735"/>
            </a:xfrm>
            <a:prstGeom prst="chord">
              <a:avLst>
                <a:gd name="adj1" fmla="val 7085818"/>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4" name="Rechteck 65"/>
            <p:cNvSpPr/>
            <p:nvPr/>
          </p:nvSpPr>
          <p:spPr>
            <a:xfrm>
              <a:off x="3757158" y="2689313"/>
              <a:ext cx="241338" cy="396623"/>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38" h="396623">
                  <a:moveTo>
                    <a:pt x="0" y="0"/>
                  </a:moveTo>
                  <a:lnTo>
                    <a:pt x="241338" y="15240"/>
                  </a:lnTo>
                  <a:lnTo>
                    <a:pt x="106083" y="39662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5" name="Akkord 64"/>
            <p:cNvSpPr/>
            <p:nvPr/>
          </p:nvSpPr>
          <p:spPr>
            <a:xfrm rot="18368769">
              <a:off x="3698246" y="2810255"/>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66" name="Rechteck 65"/>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2</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67" name="Gruppieren 66"/>
          <p:cNvGrpSpPr/>
          <p:nvPr/>
        </p:nvGrpSpPr>
        <p:grpSpPr>
          <a:xfrm>
            <a:off x="602331" y="3446490"/>
            <a:ext cx="403731" cy="523220"/>
            <a:chOff x="3638116" y="2564904"/>
            <a:chExt cx="559663" cy="725301"/>
          </a:xfrm>
        </p:grpSpPr>
        <p:sp>
          <p:nvSpPr>
            <p:cNvPr id="68" name="Ellipse 67"/>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69" name="Akkord 68"/>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1" name="Akkord 70"/>
            <p:cNvSpPr/>
            <p:nvPr/>
          </p:nvSpPr>
          <p:spPr>
            <a:xfrm>
              <a:off x="3640454" y="2620151"/>
              <a:ext cx="557325" cy="558735"/>
            </a:xfrm>
            <a:prstGeom prst="chord">
              <a:avLst>
                <a:gd name="adj1" fmla="val 7100192"/>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2" name="Rechteck 65"/>
            <p:cNvSpPr/>
            <p:nvPr/>
          </p:nvSpPr>
          <p:spPr>
            <a:xfrm>
              <a:off x="3757158" y="2689313"/>
              <a:ext cx="207048" cy="394718"/>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201333" y="377573"/>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3" name="Akkord 72"/>
            <p:cNvSpPr/>
            <p:nvPr/>
          </p:nvSpPr>
          <p:spPr>
            <a:xfrm rot="17881290">
              <a:off x="3719201" y="2819781"/>
              <a:ext cx="289630" cy="395898"/>
            </a:xfrm>
            <a:prstGeom prst="chord">
              <a:avLst>
                <a:gd name="adj1" fmla="val 8195005"/>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4" name="Rechteck 73"/>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3</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75" name="Gruppieren 74"/>
          <p:cNvGrpSpPr/>
          <p:nvPr/>
        </p:nvGrpSpPr>
        <p:grpSpPr>
          <a:xfrm>
            <a:off x="602331" y="4139095"/>
            <a:ext cx="403731" cy="523220"/>
            <a:chOff x="3638116" y="2564904"/>
            <a:chExt cx="559663" cy="725301"/>
          </a:xfrm>
        </p:grpSpPr>
        <p:sp>
          <p:nvSpPr>
            <p:cNvPr id="76" name="Ellipse 75"/>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77" name="Akkord 76"/>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8" name="Akkord 77"/>
            <p:cNvSpPr/>
            <p:nvPr/>
          </p:nvSpPr>
          <p:spPr>
            <a:xfrm>
              <a:off x="3640454" y="2620151"/>
              <a:ext cx="557325" cy="558735"/>
            </a:xfrm>
            <a:prstGeom prst="chord">
              <a:avLst>
                <a:gd name="adj1" fmla="val 7372660"/>
                <a:gd name="adj2" fmla="val 16603599"/>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79" name="Rechteck 65"/>
            <p:cNvSpPr/>
            <p:nvPr/>
          </p:nvSpPr>
          <p:spPr>
            <a:xfrm>
              <a:off x="3757158" y="2689313"/>
              <a:ext cx="207048" cy="30763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48" h="394718">
                  <a:moveTo>
                    <a:pt x="0" y="0"/>
                  </a:moveTo>
                  <a:lnTo>
                    <a:pt x="207048" y="15240"/>
                  </a:lnTo>
                  <a:lnTo>
                    <a:pt x="186093" y="372684"/>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0" name="Akkord 79"/>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1" name="Rechteck 80"/>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4</a:t>
              </a:r>
              <a:endParaRPr lang="en-US" sz="2800" b="1" dirty="0">
                <a:solidFill>
                  <a:schemeClr val="bg1"/>
                </a:solidFill>
                <a:latin typeface="Arial" panose="020B0604020202020204" pitchFamily="34" charset="0"/>
                <a:cs typeface="Arial" panose="020B0604020202020204" pitchFamily="34" charset="0"/>
              </a:endParaRPr>
            </a:p>
          </p:txBody>
        </p:sp>
      </p:grpSp>
      <p:grpSp>
        <p:nvGrpSpPr>
          <p:cNvPr id="82" name="Gruppieren 81"/>
          <p:cNvGrpSpPr/>
          <p:nvPr/>
        </p:nvGrpSpPr>
        <p:grpSpPr>
          <a:xfrm>
            <a:off x="602331" y="4864512"/>
            <a:ext cx="409086" cy="523220"/>
            <a:chOff x="3627089" y="2564904"/>
            <a:chExt cx="567086" cy="725301"/>
          </a:xfrm>
        </p:grpSpPr>
        <p:sp>
          <p:nvSpPr>
            <p:cNvPr id="83" name="Ellipse 82"/>
            <p:cNvSpPr/>
            <p:nvPr/>
          </p:nvSpPr>
          <p:spPr>
            <a:xfrm>
              <a:off x="3638116" y="2620151"/>
              <a:ext cx="555919" cy="555918"/>
            </a:xfrm>
            <a:prstGeom prst="ellipse">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dirty="0">
                <a:latin typeface="Arial" panose="020B0604020202020204" pitchFamily="34" charset="0"/>
                <a:cs typeface="Arial" panose="020B0604020202020204" pitchFamily="34" charset="0"/>
              </a:endParaRPr>
            </a:p>
          </p:txBody>
        </p:sp>
        <p:sp>
          <p:nvSpPr>
            <p:cNvPr id="84" name="Akkord 83"/>
            <p:cNvSpPr/>
            <p:nvPr/>
          </p:nvSpPr>
          <p:spPr>
            <a:xfrm>
              <a:off x="3642301" y="2617334"/>
              <a:ext cx="551874" cy="558735"/>
            </a:xfrm>
            <a:prstGeom prst="chord">
              <a:avLst>
                <a:gd name="adj1" fmla="val 1322577"/>
                <a:gd name="adj2" fmla="val 1544073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5" name="Akkord 101"/>
            <p:cNvSpPr/>
            <p:nvPr/>
          </p:nvSpPr>
          <p:spPr>
            <a:xfrm>
              <a:off x="3627089" y="2620139"/>
              <a:ext cx="396347" cy="499892"/>
            </a:xfrm>
            <a:custGeom>
              <a:avLst/>
              <a:gdLst>
                <a:gd name="connsiteX0" fmla="*/ 130497 w 557325"/>
                <a:gd name="connsiteY0" fmla="*/ 499880 h 541309"/>
                <a:gd name="connsiteX1" fmla="*/ 17377 w 557325"/>
                <a:gd name="connsiteY1" fmla="*/ 176574 h 541309"/>
                <a:gd name="connsiteX2" fmla="*/ 310378 w 557325"/>
                <a:gd name="connsiteY2" fmla="*/ 1758 h 541309"/>
                <a:gd name="connsiteX3" fmla="*/ 130497 w 557325"/>
                <a:gd name="connsiteY3" fmla="*/ 499880 h 541309"/>
                <a:gd name="connsiteX0" fmla="*/ 130527 w 310408"/>
                <a:gd name="connsiteY0" fmla="*/ 499892 h 499892"/>
                <a:gd name="connsiteX1" fmla="*/ 17407 w 310408"/>
                <a:gd name="connsiteY1" fmla="*/ 176586 h 499892"/>
                <a:gd name="connsiteX2" fmla="*/ 310408 w 310408"/>
                <a:gd name="connsiteY2" fmla="*/ 1770 h 499892"/>
                <a:gd name="connsiteX3" fmla="*/ 280142 w 310408"/>
                <a:gd name="connsiteY3" fmla="*/ 76501 h 499892"/>
                <a:gd name="connsiteX4" fmla="*/ 130527 w 310408"/>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130527 w 396347"/>
                <a:gd name="connsiteY4"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331577 w 396347"/>
                <a:gd name="connsiteY4" fmla="*/ 226996 h 499892"/>
                <a:gd name="connsiteX5" fmla="*/ 130527 w 396347"/>
                <a:gd name="connsiteY5" fmla="*/ 499892 h 499892"/>
                <a:gd name="connsiteX0" fmla="*/ 130527 w 396347"/>
                <a:gd name="connsiteY0" fmla="*/ 499892 h 499892"/>
                <a:gd name="connsiteX1" fmla="*/ 17407 w 396347"/>
                <a:gd name="connsiteY1" fmla="*/ 176586 h 499892"/>
                <a:gd name="connsiteX2" fmla="*/ 310408 w 396347"/>
                <a:gd name="connsiteY2" fmla="*/ 1770 h 499892"/>
                <a:gd name="connsiteX3" fmla="*/ 396347 w 396347"/>
                <a:gd name="connsiteY3" fmla="*/ 135556 h 499892"/>
                <a:gd name="connsiteX4" fmla="*/ 230612 w 396347"/>
                <a:gd name="connsiteY4" fmla="*/ 137461 h 499892"/>
                <a:gd name="connsiteX5" fmla="*/ 130527 w 396347"/>
                <a:gd name="connsiteY5" fmla="*/ 499892 h 49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47" h="499892">
                  <a:moveTo>
                    <a:pt x="130527" y="499892"/>
                  </a:moveTo>
                  <a:cubicBezTo>
                    <a:pt x="18754" y="431737"/>
                    <a:pt x="-28468" y="296775"/>
                    <a:pt x="17407" y="176586"/>
                  </a:cubicBezTo>
                  <a:cubicBezTo>
                    <a:pt x="62000" y="59755"/>
                    <a:pt x="182954" y="-12411"/>
                    <a:pt x="310408" y="1770"/>
                  </a:cubicBezTo>
                  <a:lnTo>
                    <a:pt x="396347" y="135556"/>
                  </a:lnTo>
                  <a:lnTo>
                    <a:pt x="230612" y="137461"/>
                  </a:lnTo>
                  <a:lnTo>
                    <a:pt x="130527" y="499892"/>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6" name="Rechteck 65"/>
            <p:cNvSpPr/>
            <p:nvPr/>
          </p:nvSpPr>
          <p:spPr>
            <a:xfrm>
              <a:off x="3757158" y="2689313"/>
              <a:ext cx="214844" cy="386119"/>
            </a:xfrm>
            <a:custGeom>
              <a:avLst/>
              <a:gdLst>
                <a:gd name="connsiteX0" fmla="*/ 0 w 195618"/>
                <a:gd name="connsiteY0" fmla="*/ 0 h 394718"/>
                <a:gd name="connsiteX1" fmla="*/ 195618 w 195618"/>
                <a:gd name="connsiteY1" fmla="*/ 0 h 394718"/>
                <a:gd name="connsiteX2" fmla="*/ 195618 w 195618"/>
                <a:gd name="connsiteY2" fmla="*/ 394718 h 394718"/>
                <a:gd name="connsiteX3" fmla="*/ 0 w 195618"/>
                <a:gd name="connsiteY3" fmla="*/ 394718 h 394718"/>
                <a:gd name="connsiteX4" fmla="*/ 0 w 195618"/>
                <a:gd name="connsiteY4" fmla="*/ 0 h 394718"/>
                <a:gd name="connsiteX0" fmla="*/ 0 w 195618"/>
                <a:gd name="connsiteY0" fmla="*/ 0 h 394718"/>
                <a:gd name="connsiteX1" fmla="*/ 195618 w 195618"/>
                <a:gd name="connsiteY1" fmla="*/ 0 h 394718"/>
                <a:gd name="connsiteX2" fmla="*/ 130848 w 195618"/>
                <a:gd name="connsiteY2" fmla="*/ 394718 h 394718"/>
                <a:gd name="connsiteX3" fmla="*/ 0 w 195618"/>
                <a:gd name="connsiteY3" fmla="*/ 394718 h 394718"/>
                <a:gd name="connsiteX4" fmla="*/ 0 w 195618"/>
                <a:gd name="connsiteY4" fmla="*/ 0 h 394718"/>
                <a:gd name="connsiteX0" fmla="*/ 0 w 195618"/>
                <a:gd name="connsiteY0" fmla="*/ 0 h 396623"/>
                <a:gd name="connsiteX1" fmla="*/ 195618 w 195618"/>
                <a:gd name="connsiteY1" fmla="*/ 0 h 396623"/>
                <a:gd name="connsiteX2" fmla="*/ 106083 w 195618"/>
                <a:gd name="connsiteY2" fmla="*/ 396623 h 396623"/>
                <a:gd name="connsiteX3" fmla="*/ 0 w 195618"/>
                <a:gd name="connsiteY3" fmla="*/ 394718 h 396623"/>
                <a:gd name="connsiteX4" fmla="*/ 0 w 195618"/>
                <a:gd name="connsiteY4" fmla="*/ 0 h 396623"/>
                <a:gd name="connsiteX0" fmla="*/ 0 w 241338"/>
                <a:gd name="connsiteY0" fmla="*/ 0 h 396623"/>
                <a:gd name="connsiteX1" fmla="*/ 241338 w 241338"/>
                <a:gd name="connsiteY1" fmla="*/ 15240 h 396623"/>
                <a:gd name="connsiteX2" fmla="*/ 106083 w 241338"/>
                <a:gd name="connsiteY2" fmla="*/ 396623 h 396623"/>
                <a:gd name="connsiteX3" fmla="*/ 0 w 241338"/>
                <a:gd name="connsiteY3" fmla="*/ 394718 h 396623"/>
                <a:gd name="connsiteX4" fmla="*/ 0 w 241338"/>
                <a:gd name="connsiteY4" fmla="*/ 0 h 396623"/>
                <a:gd name="connsiteX0" fmla="*/ 0 w 241338"/>
                <a:gd name="connsiteY0" fmla="*/ 0 h 394718"/>
                <a:gd name="connsiteX1" fmla="*/ 241338 w 241338"/>
                <a:gd name="connsiteY1" fmla="*/ 15240 h 394718"/>
                <a:gd name="connsiteX2" fmla="*/ 201333 w 241338"/>
                <a:gd name="connsiteY2" fmla="*/ 377573 h 394718"/>
                <a:gd name="connsiteX3" fmla="*/ 0 w 241338"/>
                <a:gd name="connsiteY3" fmla="*/ 394718 h 394718"/>
                <a:gd name="connsiteX4" fmla="*/ 0 w 241338"/>
                <a:gd name="connsiteY4" fmla="*/ 0 h 394718"/>
                <a:gd name="connsiteX0" fmla="*/ 0 w 207048"/>
                <a:gd name="connsiteY0" fmla="*/ 0 h 394718"/>
                <a:gd name="connsiteX1" fmla="*/ 207048 w 207048"/>
                <a:gd name="connsiteY1" fmla="*/ 15240 h 394718"/>
                <a:gd name="connsiteX2" fmla="*/ 201333 w 207048"/>
                <a:gd name="connsiteY2" fmla="*/ 377573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15608 w 207048"/>
                <a:gd name="connsiteY2" fmla="*/ 248029 h 394718"/>
                <a:gd name="connsiteX3" fmla="*/ 0 w 207048"/>
                <a:gd name="connsiteY3" fmla="*/ 394718 h 394718"/>
                <a:gd name="connsiteX4" fmla="*/ 0 w 207048"/>
                <a:gd name="connsiteY4" fmla="*/ 0 h 394718"/>
                <a:gd name="connsiteX0" fmla="*/ 0 w 207048"/>
                <a:gd name="connsiteY0" fmla="*/ 0 h 394718"/>
                <a:gd name="connsiteX1" fmla="*/ 207048 w 207048"/>
                <a:gd name="connsiteY1" fmla="*/ 15240 h 394718"/>
                <a:gd name="connsiteX2" fmla="*/ 186093 w 207048"/>
                <a:gd name="connsiteY2" fmla="*/ 372684 h 394718"/>
                <a:gd name="connsiteX3" fmla="*/ 0 w 207048"/>
                <a:gd name="connsiteY3" fmla="*/ 394718 h 394718"/>
                <a:gd name="connsiteX4" fmla="*/ 0 w 207048"/>
                <a:gd name="connsiteY4" fmla="*/ 0 h 394718"/>
                <a:gd name="connsiteX0" fmla="*/ 0 w 186093"/>
                <a:gd name="connsiteY0" fmla="*/ 0 h 394718"/>
                <a:gd name="connsiteX1" fmla="*/ 94653 w 186093"/>
                <a:gd name="connsiteY1" fmla="*/ 70931 h 394718"/>
                <a:gd name="connsiteX2" fmla="*/ 186093 w 186093"/>
                <a:gd name="connsiteY2" fmla="*/ 372684 h 394718"/>
                <a:gd name="connsiteX3" fmla="*/ 0 w 186093"/>
                <a:gd name="connsiteY3" fmla="*/ 394718 h 394718"/>
                <a:gd name="connsiteX4" fmla="*/ 0 w 186093"/>
                <a:gd name="connsiteY4" fmla="*/ 0 h 394718"/>
                <a:gd name="connsiteX0" fmla="*/ 0 w 186093"/>
                <a:gd name="connsiteY0" fmla="*/ 0 h 394718"/>
                <a:gd name="connsiteX1" fmla="*/ 92748 w 186093"/>
                <a:gd name="connsiteY1" fmla="*/ 87431 h 394718"/>
                <a:gd name="connsiteX2" fmla="*/ 186093 w 186093"/>
                <a:gd name="connsiteY2" fmla="*/ 372684 h 394718"/>
                <a:gd name="connsiteX3" fmla="*/ 0 w 186093"/>
                <a:gd name="connsiteY3" fmla="*/ 394718 h 394718"/>
                <a:gd name="connsiteX4" fmla="*/ 0 w 186093"/>
                <a:gd name="connsiteY4" fmla="*/ 0 h 394718"/>
                <a:gd name="connsiteX0" fmla="*/ 0 w 197523"/>
                <a:gd name="connsiteY0" fmla="*/ 0 h 418062"/>
                <a:gd name="connsiteX1" fmla="*/ 92748 w 197523"/>
                <a:gd name="connsiteY1" fmla="*/ 87431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97523 w 197523"/>
                <a:gd name="connsiteY2" fmla="*/ 418062 h 418062"/>
                <a:gd name="connsiteX3" fmla="*/ 0 w 197523"/>
                <a:gd name="connsiteY3" fmla="*/ 394718 h 418062"/>
                <a:gd name="connsiteX4" fmla="*/ 0 w 197523"/>
                <a:gd name="connsiteY4" fmla="*/ 0 h 418062"/>
                <a:gd name="connsiteX0" fmla="*/ 0 w 197523"/>
                <a:gd name="connsiteY0" fmla="*/ 0 h 418062"/>
                <a:gd name="connsiteX1" fmla="*/ 109893 w 197523"/>
                <a:gd name="connsiteY1" fmla="*/ 213250 h 418062"/>
                <a:gd name="connsiteX2" fmla="*/ 121499 w 197523"/>
                <a:gd name="connsiteY2" fmla="*/ 247194 h 418062"/>
                <a:gd name="connsiteX3" fmla="*/ 197523 w 197523"/>
                <a:gd name="connsiteY3" fmla="*/ 418062 h 418062"/>
                <a:gd name="connsiteX4" fmla="*/ 0 w 197523"/>
                <a:gd name="connsiteY4" fmla="*/ 394718 h 418062"/>
                <a:gd name="connsiteX5" fmla="*/ 0 w 197523"/>
                <a:gd name="connsiteY5" fmla="*/ 0 h 418062"/>
                <a:gd name="connsiteX0" fmla="*/ 0 w 214844"/>
                <a:gd name="connsiteY0" fmla="*/ 0 h 418062"/>
                <a:gd name="connsiteX1" fmla="*/ 109893 w 214844"/>
                <a:gd name="connsiteY1" fmla="*/ 213250 h 418062"/>
                <a:gd name="connsiteX2" fmla="*/ 214844 w 214844"/>
                <a:gd name="connsiteY2" fmla="*/ 224506 h 418062"/>
                <a:gd name="connsiteX3" fmla="*/ 197523 w 214844"/>
                <a:gd name="connsiteY3" fmla="*/ 418062 h 418062"/>
                <a:gd name="connsiteX4" fmla="*/ 0 w 214844"/>
                <a:gd name="connsiteY4" fmla="*/ 394718 h 418062"/>
                <a:gd name="connsiteX5" fmla="*/ 0 w 214844"/>
                <a:gd name="connsiteY5" fmla="*/ 0 h 41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844" h="418062">
                  <a:moveTo>
                    <a:pt x="0" y="0"/>
                  </a:moveTo>
                  <a:lnTo>
                    <a:pt x="109893" y="213250"/>
                  </a:lnTo>
                  <a:lnTo>
                    <a:pt x="214844" y="224506"/>
                  </a:lnTo>
                  <a:lnTo>
                    <a:pt x="197523" y="418062"/>
                  </a:lnTo>
                  <a:lnTo>
                    <a:pt x="0" y="394718"/>
                  </a:lnTo>
                  <a:lnTo>
                    <a:pt x="0" y="0"/>
                  </a:lnTo>
                  <a:close/>
                </a:path>
              </a:pathLst>
            </a:cu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7" name="Akkord 86"/>
            <p:cNvSpPr/>
            <p:nvPr/>
          </p:nvSpPr>
          <p:spPr>
            <a:xfrm rot="18067763">
              <a:off x="3698817" y="2799067"/>
              <a:ext cx="342480" cy="395898"/>
            </a:xfrm>
            <a:prstGeom prst="chord">
              <a:avLst>
                <a:gd name="adj1" fmla="val 8195005"/>
                <a:gd name="adj2" fmla="val 16830392"/>
              </a:avLst>
            </a:prstGeom>
            <a:solidFill>
              <a:srgbClr val="0033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latin typeface="Arial" panose="020B0604020202020204" pitchFamily="34" charset="0"/>
                <a:cs typeface="Arial" panose="020B0604020202020204" pitchFamily="34" charset="0"/>
              </a:endParaRPr>
            </a:p>
          </p:txBody>
        </p:sp>
        <p:sp>
          <p:nvSpPr>
            <p:cNvPr id="88" name="Rechteck 87"/>
            <p:cNvSpPr/>
            <p:nvPr/>
          </p:nvSpPr>
          <p:spPr>
            <a:xfrm>
              <a:off x="3649195" y="2564904"/>
              <a:ext cx="533756" cy="725301"/>
            </a:xfrm>
            <a:prstGeom prst="rect">
              <a:avLst/>
            </a:prstGeom>
          </p:spPr>
          <p:txBody>
            <a:bodyPr wrap="none">
              <a:spAutoFit/>
            </a:bodyPr>
            <a:lstStyle/>
            <a:p>
              <a:pPr algn="ctr"/>
              <a:r>
                <a:rPr lang="en-US" sz="2800" b="1" dirty="0" smtClean="0">
                  <a:solidFill>
                    <a:schemeClr val="bg1"/>
                  </a:solidFill>
                  <a:latin typeface="Arial" panose="020B0604020202020204" pitchFamily="34" charset="0"/>
                  <a:cs typeface="Arial" panose="020B0604020202020204" pitchFamily="34" charset="0"/>
                </a:rPr>
                <a:t>5</a:t>
              </a:r>
              <a:endParaRPr lang="en-US" sz="2800" b="1"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053686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Normalized </a:t>
            </a:r>
            <a:r>
              <a:rPr lang="en-US" dirty="0"/>
              <a:t>Earnings</a:t>
            </a:r>
          </a:p>
        </p:txBody>
      </p:sp>
      <p:sp>
        <p:nvSpPr>
          <p:cNvPr id="4" name="Titel 3"/>
          <p:cNvSpPr>
            <a:spLocks noGrp="1"/>
          </p:cNvSpPr>
          <p:nvPr>
            <p:ph type="title"/>
          </p:nvPr>
        </p:nvSpPr>
        <p:spPr/>
        <p:txBody>
          <a:bodyPr/>
          <a:lstStyle/>
          <a:p>
            <a:r>
              <a:rPr lang="en-US" dirty="0" smtClean="0"/>
              <a:t>Core issue (1/3)</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1177915956"/>
              </p:ext>
            </p:extLst>
          </p:nvPr>
        </p:nvGraphicFramePr>
        <p:xfrm>
          <a:off x="488950" y="1422400"/>
          <a:ext cx="8928100" cy="4170948"/>
        </p:xfrm>
        <a:graphic>
          <a:graphicData uri="http://schemas.openxmlformats.org/drawingml/2006/table">
            <a:tbl>
              <a:tblPr firstRow="1" bandRow="1">
                <a:tableStyleId>{5C22544A-7EE6-4342-B048-85BDC9FD1C3A}</a:tableStyleId>
              </a:tblPr>
              <a:tblGrid>
                <a:gridCol w="2412512"/>
                <a:gridCol w="5937738"/>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68750">
                <a:tc>
                  <a:txBody>
                    <a:bodyPr/>
                    <a:lstStyle/>
                    <a:p>
                      <a:pPr marL="216000" indent="-216000">
                        <a:lnSpc>
                          <a:spcPct val="95000"/>
                        </a:lnSpc>
                        <a:spcBef>
                          <a:spcPts val="0"/>
                        </a:spcBef>
                        <a:spcAft>
                          <a:spcPts val="0"/>
                        </a:spcAft>
                        <a:buAutoNum type="arabicPeriod"/>
                        <a:tabLst>
                          <a:tab pos="176213" algn="l"/>
                        </a:tabLst>
                      </a:pPr>
                      <a:r>
                        <a:rPr lang="en-US" sz="900" b="1" noProof="0" dirty="0" smtClean="0">
                          <a:solidFill>
                            <a:schemeClr val="tx2"/>
                          </a:solidFill>
                        </a:rPr>
                        <a:t>What non-recurring/one-off items have there been in the historical period?</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Non-recurring items are material items, unusual in nature, which occur outside the normal course of business and are not expected to recur.</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Examples of one-off/non-recurring items may include (depending on the materiality and frequency of the occurrence, whereby the distinction is subjective):</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Redundancy / severance and restructuring costs;</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Litigation and fines;</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Profits / loss on the disposal of assets;</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M&amp;A costs;</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Insurance refund (analysis required regarding the costs covered by such refund);</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One-off bonus payments to employees;</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Revenue / costs relating to prior periods;</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Sales pushes to flood the pipeline (‘channel stuffing’);</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Purchasing pushes to take advantage of rebates / deals.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Adjustments can be identified from the following:</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Reading the management reporting and board minutes, annual report and financial statements and respective auditor’s report / management letter;</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Analytic review: peaks/ troughs in cost and margin trends and potential one-offs;</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Detailed analysis of income and expenses (line by line review of monthly trial balances for unusual items and/or fluctuations);</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Balance sheet movements (first and foremost release of provisions, but also potential changes in inventory / debtor allowances; capitalization of own R&amp;D, sale and lease back, etc.)</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Benchmarking / sector know how: What may/should have affected the company; e.g. insolvency of a major customer; strikes; tariff agreement with unions; anti-completion claims in the sector (e.g. air freight); etc.</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Discussions with management and / or auditors.</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9</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Tree>
    <p:extLst>
      <p:ext uri="{BB962C8B-B14F-4D97-AF65-F5344CB8AC3E}">
        <p14:creationId xmlns:p14="http://schemas.microsoft.com/office/powerpoint/2010/main" val="26292160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Normalized </a:t>
            </a:r>
            <a:r>
              <a:rPr lang="en-US" dirty="0"/>
              <a:t>Earnings</a:t>
            </a:r>
          </a:p>
        </p:txBody>
      </p:sp>
      <p:sp>
        <p:nvSpPr>
          <p:cNvPr id="4" name="Titel 3"/>
          <p:cNvSpPr>
            <a:spLocks noGrp="1"/>
          </p:cNvSpPr>
          <p:nvPr>
            <p:ph type="title"/>
          </p:nvPr>
        </p:nvSpPr>
        <p:spPr/>
        <p:txBody>
          <a:bodyPr/>
          <a:lstStyle/>
          <a:p>
            <a:r>
              <a:rPr lang="en-US" dirty="0" smtClean="0"/>
              <a:t>Core issue (2/3)</a:t>
            </a:r>
            <a:endParaRPr lang="en-US" dirty="0"/>
          </a:p>
        </p:txBody>
      </p:sp>
      <p:graphicFrame>
        <p:nvGraphicFramePr>
          <p:cNvPr id="70" name="Tabelle 69"/>
          <p:cNvGraphicFramePr>
            <a:graphicFrameLocks noGrp="1"/>
          </p:cNvGraphicFramePr>
          <p:nvPr>
            <p:extLst>
              <p:ext uri="{D42A27DB-BD31-4B8C-83A1-F6EECF244321}">
                <p14:modId xmlns:p14="http://schemas.microsoft.com/office/powerpoint/2010/main" val="713343511"/>
              </p:ext>
            </p:extLst>
          </p:nvPr>
        </p:nvGraphicFramePr>
        <p:xfrm>
          <a:off x="488950" y="1422400"/>
          <a:ext cx="8928100" cy="3881946"/>
        </p:xfrm>
        <a:graphic>
          <a:graphicData uri="http://schemas.openxmlformats.org/drawingml/2006/table">
            <a:tbl>
              <a:tblPr firstRow="1" bandRow="1">
                <a:tableStyleId>{5C22544A-7EE6-4342-B048-85BDC9FD1C3A}</a:tableStyleId>
              </a:tblPr>
              <a:tblGrid>
                <a:gridCol w="2412512"/>
                <a:gridCol w="5937738"/>
                <a:gridCol w="577850"/>
              </a:tblGrid>
              <a:tr h="288000">
                <a:tc>
                  <a:txBody>
                    <a:bodyPr/>
                    <a:lstStyle/>
                    <a:p>
                      <a:pPr marL="0" indent="0">
                        <a:lnSpc>
                          <a:spcPct val="95000"/>
                        </a:lnSpc>
                        <a:spcBef>
                          <a:spcPts val="0"/>
                        </a:spcBef>
                        <a:spcAft>
                          <a:spcPts val="0"/>
                        </a:spcAft>
                        <a:buNone/>
                        <a:tabLst>
                          <a:tab pos="176213" algn="l"/>
                        </a:tabLst>
                      </a:pPr>
                      <a:r>
                        <a:rPr lang="en-US" sz="900" b="1" dirty="0" smtClean="0">
                          <a:solidFill>
                            <a:schemeClr val="bg1"/>
                          </a:solidFill>
                        </a:rPr>
                        <a:t>Core Issue</a:t>
                      </a:r>
                      <a:endParaRPr lang="en-US" sz="900" b="1"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68750">
                <a:tc>
                  <a:txBody>
                    <a:bodyPr/>
                    <a:lstStyle/>
                    <a:p>
                      <a:pPr marL="228600" indent="-228600">
                        <a:lnSpc>
                          <a:spcPct val="95000"/>
                        </a:lnSpc>
                        <a:spcBef>
                          <a:spcPts val="0"/>
                        </a:spcBef>
                        <a:spcAft>
                          <a:spcPts val="0"/>
                        </a:spcAft>
                        <a:buFont typeface="+mj-lt"/>
                        <a:buAutoNum type="arabicPeriod" startAt="2"/>
                        <a:tabLst>
                          <a:tab pos="176213" algn="l"/>
                        </a:tabLst>
                      </a:pPr>
                      <a:r>
                        <a:rPr lang="en-US" sz="900" b="1" dirty="0" smtClean="0">
                          <a:solidFill>
                            <a:schemeClr val="tx2"/>
                          </a:solidFill>
                        </a:rPr>
                        <a:t>Were there significant, non-cash items which may distort EBITDA?</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Cash conversion analysis (see “Workbook Cash Flow”) may provide valuable insights into potential underlying EBITDA adjustments; and you should become cautious when a company fails to convert EBTDA into profit over an extended period of time (either the business requires capex and/or investment in working capital in excess of operating cash generation, or accounting profit is impacted by non-cash effects which need to be understood).</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lang="en-US" sz="900" baseline="0" dirty="0" smtClean="0">
                          <a:solidFill>
                            <a:schemeClr val="tx1"/>
                          </a:solidFill>
                          <a:cs typeface="Arial" pitchFamily="34" charset="0"/>
                        </a:rPr>
                        <a:t>In most cases such non-cash effects are related to changes in accounting policies/estimates (see below). </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9</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solidFill>
                  </a:tcPr>
                </a:tc>
              </a:tr>
              <a:tr h="668750">
                <a:tc>
                  <a:txBody>
                    <a:bodyPr/>
                    <a:lstStyle/>
                    <a:p>
                      <a:pPr marL="228600" indent="-228600">
                        <a:lnSpc>
                          <a:spcPct val="95000"/>
                        </a:lnSpc>
                        <a:spcBef>
                          <a:spcPts val="0"/>
                        </a:spcBef>
                        <a:spcAft>
                          <a:spcPts val="0"/>
                        </a:spcAft>
                        <a:buFont typeface="+mj-lt"/>
                        <a:buAutoNum type="arabicPeriod" startAt="3"/>
                        <a:tabLst>
                          <a:tab pos="176213" algn="l"/>
                        </a:tabLst>
                      </a:pPr>
                      <a:r>
                        <a:rPr lang="en-US" sz="900" b="1" dirty="0" smtClean="0">
                          <a:solidFill>
                            <a:schemeClr val="tx2"/>
                          </a:solidFill>
                        </a:rPr>
                        <a:t>Have changes in the accounting policies affected EBITDA? (these include changes in accounting estimates as well as policies / standards).</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Changes in accounting policies or estimates may result from new or revised accounting standards or from management’s deliberated use of accounting options and/or professional judgement (especially when management is under pressure to deliver certain results). </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Most frequently we see effects in the area of provisions and valuation (of debtors, inventory, etc.). These should be dealt with as follows:</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When a provision is set up in one fiscal year (year 1) and released in a subsequent year (year 2) the respective non-cash expense (year 1) and income (year 2) need to be adjusted</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non cash effects (typically profits) from changes in accounting principles or estimates (e.g. inventory valuation) may be either eliminated as they arise; or alternatively the new policy may be applied retrospectively (pro-forma) if that provides a better view on underlying earnings;</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Typical areas for potential adjustments:</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Provisioning for risks, inventory valuation, debtor allowances, etc.;</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Capitalization policy (e.g. own work, own R&amp;D, distinction between maintenance and capex, application of the IAS 16 component or ‘built in maintenance’ approach);</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(significant) unrecorded audit adjustments (SUAD).</a:t>
                      </a:r>
                    </a:p>
                    <a:p>
                      <a:pPr marL="360000" marR="0" lvl="1" indent="-144000" algn="l" defTabSz="914400" rtl="0" eaLnBrk="1" fontAlgn="auto" latinLnBrk="0" hangingPunct="1">
                        <a:lnSpc>
                          <a:spcPct val="95000"/>
                        </a:lnSpc>
                        <a:spcBef>
                          <a:spcPts val="0"/>
                        </a:spcBef>
                        <a:spcAft>
                          <a:spcPts val="300"/>
                        </a:spcAft>
                        <a:buClr>
                          <a:schemeClr val="tx2"/>
                        </a:buClr>
                        <a:buSzPct val="100000"/>
                        <a:buFont typeface="Arial" panose="020B0604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Pension/retirement plan valuation;</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procedures to identify adjustments are no different to those listed under core issues 1. and 2. above.</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9</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
        <p:nvSpPr>
          <p:cNvPr id="5" name="Rectangle 4"/>
          <p:cNvSpPr>
            <a:spLocks noChangeArrowheads="1"/>
          </p:cNvSpPr>
          <p:nvPr>
            <p:custDataLst>
              <p:tags r:id="rId1"/>
            </p:custDataLst>
          </p:nvPr>
        </p:nvSpPr>
        <p:spPr bwMode="auto">
          <a:xfrm>
            <a:off x="7058026" y="203863"/>
            <a:ext cx="2359024" cy="886325"/>
          </a:xfrm>
          <a:prstGeom prst="rect">
            <a:avLst/>
          </a:prstGeom>
          <a:solidFill>
            <a:schemeClr val="accent2"/>
          </a:solidFill>
          <a:ln w="12700">
            <a:solidFill>
              <a:schemeClr val="accent2"/>
            </a:solidFill>
            <a:miter lim="800000"/>
            <a:headEnd/>
            <a:tailEnd/>
          </a:ln>
          <a:effectLst/>
        </p:spPr>
        <p:txBody>
          <a:bodyPr lIns="54000" tIns="54000" rIns="54000" bIns="54000" anchor="ctr" anchorCtr="1"/>
          <a:lstStyle/>
          <a:p>
            <a:pPr algn="ctr" defTabSz="762000" eaLnBrk="0" hangingPunct="0">
              <a:lnSpc>
                <a:spcPct val="90000"/>
              </a:lnSpc>
              <a:spcBef>
                <a:spcPts val="600"/>
              </a:spcBef>
            </a:pPr>
            <a:r>
              <a:rPr lang="en-US" sz="900" dirty="0" smtClean="0">
                <a:solidFill>
                  <a:schemeClr val="bg1"/>
                </a:solidFill>
              </a:rPr>
              <a:t>Flag: Changes in applied accounting policies affect the normalized EBITDA level. Samples provided here refer to IFRS. Please </a:t>
            </a:r>
            <a:r>
              <a:rPr lang="en-US" sz="900" dirty="0">
                <a:solidFill>
                  <a:schemeClr val="bg1"/>
                </a:solidFill>
              </a:rPr>
              <a:t>c</a:t>
            </a:r>
            <a:r>
              <a:rPr lang="en-US" sz="900" dirty="0" smtClean="0">
                <a:solidFill>
                  <a:schemeClr val="bg1"/>
                </a:solidFill>
              </a:rPr>
              <a:t>heck </a:t>
            </a:r>
            <a:r>
              <a:rPr lang="en-US" sz="900" dirty="0">
                <a:solidFill>
                  <a:schemeClr val="bg1"/>
                </a:solidFill>
              </a:rPr>
              <a:t>your local GAAP </a:t>
            </a:r>
            <a:r>
              <a:rPr lang="en-US" sz="900" dirty="0" smtClean="0">
                <a:solidFill>
                  <a:schemeClr val="bg1"/>
                </a:solidFill>
              </a:rPr>
              <a:t>requirements for further samples.</a:t>
            </a:r>
            <a:endParaRPr lang="en-US" sz="900" dirty="0">
              <a:solidFill>
                <a:schemeClr val="bg1"/>
              </a:solidFill>
            </a:endParaRPr>
          </a:p>
        </p:txBody>
      </p:sp>
    </p:spTree>
    <p:extLst>
      <p:ext uri="{BB962C8B-B14F-4D97-AF65-F5344CB8AC3E}">
        <p14:creationId xmlns:p14="http://schemas.microsoft.com/office/powerpoint/2010/main" val="41287353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1"/>
          </p:nvPr>
        </p:nvSpPr>
        <p:spPr/>
        <p:txBody>
          <a:bodyPr/>
          <a:lstStyle/>
          <a:p>
            <a:r>
              <a:rPr lang="en-US" dirty="0" smtClean="0"/>
              <a:t>Normalized </a:t>
            </a:r>
            <a:r>
              <a:rPr lang="en-US" dirty="0"/>
              <a:t>Earnings</a:t>
            </a:r>
          </a:p>
        </p:txBody>
      </p:sp>
      <p:sp>
        <p:nvSpPr>
          <p:cNvPr id="4" name="Titel 3"/>
          <p:cNvSpPr>
            <a:spLocks noGrp="1"/>
          </p:cNvSpPr>
          <p:nvPr>
            <p:ph type="title"/>
          </p:nvPr>
        </p:nvSpPr>
        <p:spPr/>
        <p:txBody>
          <a:bodyPr/>
          <a:lstStyle/>
          <a:p>
            <a:r>
              <a:rPr lang="en-US" dirty="0" smtClean="0"/>
              <a:t>Core issue (3/3)</a:t>
            </a:r>
            <a:endParaRPr lang="en-US" dirty="0"/>
          </a:p>
        </p:txBody>
      </p:sp>
      <p:graphicFrame>
        <p:nvGraphicFramePr>
          <p:cNvPr id="5" name="Tabelle 4"/>
          <p:cNvGraphicFramePr>
            <a:graphicFrameLocks noGrp="1"/>
          </p:cNvGraphicFramePr>
          <p:nvPr>
            <p:extLst>
              <p:ext uri="{D42A27DB-BD31-4B8C-83A1-F6EECF244321}">
                <p14:modId xmlns:p14="http://schemas.microsoft.com/office/powerpoint/2010/main" val="1097376176"/>
              </p:ext>
            </p:extLst>
          </p:nvPr>
        </p:nvGraphicFramePr>
        <p:xfrm>
          <a:off x="488950" y="1422400"/>
          <a:ext cx="8928100" cy="4615956"/>
        </p:xfrm>
        <a:graphic>
          <a:graphicData uri="http://schemas.openxmlformats.org/drawingml/2006/table">
            <a:tbl>
              <a:tblPr firstRow="1" bandRow="1">
                <a:tableStyleId>{5C22544A-7EE6-4342-B048-85BDC9FD1C3A}</a:tableStyleId>
              </a:tblPr>
              <a:tblGrid>
                <a:gridCol w="2412512"/>
                <a:gridCol w="5937738"/>
                <a:gridCol w="577850"/>
              </a:tblGrid>
              <a:tr h="288000">
                <a:tc>
                  <a:txBody>
                    <a:bodyPr/>
                    <a:lstStyle/>
                    <a:p>
                      <a:pPr marL="0" indent="0">
                        <a:lnSpc>
                          <a:spcPct val="95000"/>
                        </a:lnSpc>
                        <a:spcBef>
                          <a:spcPts val="0"/>
                        </a:spcBef>
                        <a:spcAft>
                          <a:spcPts val="0"/>
                        </a:spcAft>
                        <a:buNone/>
                        <a:tabLst>
                          <a:tab pos="176213" algn="l"/>
                        </a:tabLst>
                      </a:pPr>
                      <a:r>
                        <a:rPr lang="en-US" sz="900" b="1" noProof="0" dirty="0" smtClean="0">
                          <a:solidFill>
                            <a:schemeClr val="bg1"/>
                          </a:solidFill>
                        </a:rPr>
                        <a:t>Core Issue</a:t>
                      </a:r>
                      <a:endParaRPr lang="en-US" sz="900" b="1" noProof="0" dirty="0">
                        <a:solidFill>
                          <a:schemeClr val="bg1"/>
                        </a:solidFill>
                      </a:endParaRP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0" marR="0" lvl="0" indent="0" algn="l" defTabSz="914400" rtl="0" eaLnBrk="1" fontAlgn="auto" latinLnBrk="0" hangingPunct="1">
                        <a:lnSpc>
                          <a:spcPct val="95000"/>
                        </a:lnSpc>
                        <a:spcBef>
                          <a:spcPts val="0"/>
                        </a:spcBef>
                        <a:spcAft>
                          <a:spcPts val="0"/>
                        </a:spcAft>
                        <a:buClr>
                          <a:srgbClr val="97989A"/>
                        </a:buClr>
                        <a:buSzPct val="100000"/>
                        <a:buFont typeface="Arial" pitchFamily="34" charset="0"/>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Specific analysis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1" i="0" u="none" strike="noStrike" kern="1200" cap="none" spc="0" normalizeH="0" baseline="0" noProof="0" dirty="0" smtClean="0">
                          <a:ln>
                            <a:noFill/>
                          </a:ln>
                          <a:solidFill>
                            <a:schemeClr val="bg1"/>
                          </a:solidFill>
                          <a:effectLst/>
                          <a:uLnTx/>
                          <a:uFillTx/>
                          <a:latin typeface="+mn-lt"/>
                          <a:ea typeface="+mn-ea"/>
                          <a:cs typeface="Arial" pitchFamily="34" charset="0"/>
                        </a:rPr>
                        <a:t>Page(s)</a:t>
                      </a:r>
                    </a:p>
                  </a:txBody>
                  <a:tcPr marL="54000" marR="54000" marT="54000" marB="5400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r>
              <a:tr h="668750">
                <a:tc>
                  <a:txBody>
                    <a:bodyPr/>
                    <a:lstStyle/>
                    <a:p>
                      <a:pPr marL="228600" indent="-228600">
                        <a:lnSpc>
                          <a:spcPct val="95000"/>
                        </a:lnSpc>
                        <a:spcBef>
                          <a:spcPts val="0"/>
                        </a:spcBef>
                        <a:spcAft>
                          <a:spcPts val="0"/>
                        </a:spcAft>
                        <a:buFont typeface="+mj-lt"/>
                        <a:buAutoNum type="arabicPeriod" startAt="4"/>
                        <a:tabLst>
                          <a:tab pos="176213" algn="l"/>
                        </a:tabLst>
                      </a:pPr>
                      <a:r>
                        <a:rPr lang="en-US" sz="900" b="1" noProof="0" dirty="0" smtClean="0">
                          <a:solidFill>
                            <a:schemeClr val="tx2"/>
                          </a:solidFill>
                        </a:rPr>
                        <a:t>What pro-forma adjustments are necessary to reflect the current structure of a business i.e. what your client is buying?</a:t>
                      </a:r>
                    </a:p>
                  </a:txBody>
                  <a:tcPr marL="54000" marR="54000" marT="54000" marB="54000">
                    <a:lnL w="12700" cap="flat" cmpd="sng" algn="ctr">
                      <a:solidFill>
                        <a:schemeClr val="bg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The key purpose of a pro-forma adjustment is to present the financial information on a consistent basis over the period under review. Typical pro-forma adjustments would be (suggested presentation is subject to the availability of the respective data): </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mj-lt"/>
                        <a:buAutoNum type="arabicPeriod"/>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Acquisitions and divestments (changes in the scope of consolidation):</a:t>
                      </a:r>
                    </a:p>
                    <a:p>
                      <a:pPr marL="432000" marR="0" lvl="1"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acquisitions: present ‘inorganic’ growth from acquisitions separately from organic growth </a:t>
                      </a:r>
                    </a:p>
                    <a:p>
                      <a:pPr marL="432000" marR="0" lvl="1"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divestments: retrospective “like-for-like“ presentation, eliminating the revenue and costs related to the divested business (and gains or losses from the disposal) for the historical period </a:t>
                      </a:r>
                    </a:p>
                    <a:p>
                      <a:pPr marL="216000" marR="0" lvl="0" indent="-216000" algn="l" defTabSz="914400" rtl="0" eaLnBrk="1" fontAlgn="auto" latinLnBrk="0" hangingPunct="1">
                        <a:lnSpc>
                          <a:spcPct val="95000"/>
                        </a:lnSpc>
                        <a:spcBef>
                          <a:spcPts val="0"/>
                        </a:spcBef>
                        <a:spcAft>
                          <a:spcPts val="300"/>
                        </a:spcAft>
                        <a:buClr>
                          <a:schemeClr val="tx2"/>
                        </a:buClr>
                        <a:buSzPct val="100000"/>
                        <a:buFont typeface="+mj-lt"/>
                        <a:buAutoNum type="arabicPeriod"/>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Gain of new or loss of </a:t>
                      </a:r>
                      <a:r>
                        <a:rPr kumimoji="0" lang="en-US" sz="900" b="0" i="0" u="sng" strike="noStrike" kern="1200" cap="none" spc="0" normalizeH="0" baseline="0" noProof="0" dirty="0" smtClean="0">
                          <a:ln>
                            <a:noFill/>
                          </a:ln>
                          <a:solidFill>
                            <a:srgbClr val="000000"/>
                          </a:solidFill>
                          <a:effectLst/>
                          <a:uLnTx/>
                          <a:uFillTx/>
                          <a:latin typeface="+mn-lt"/>
                          <a:ea typeface="+mn-ea"/>
                          <a:cs typeface="Arial" pitchFamily="34" charset="0"/>
                        </a:rPr>
                        <a:t>major</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customers or contracts (or </a:t>
                      </a:r>
                      <a:r>
                        <a:rPr kumimoji="0" lang="en-US" sz="900" b="0" i="0" u="sng" strike="noStrike" kern="1200" cap="none" spc="0" normalizeH="0" baseline="0" noProof="0" dirty="0" smtClean="0">
                          <a:ln>
                            <a:noFill/>
                          </a:ln>
                          <a:solidFill>
                            <a:srgbClr val="000000"/>
                          </a:solidFill>
                          <a:effectLst/>
                          <a:uLnTx/>
                          <a:uFillTx/>
                          <a:latin typeface="+mn-lt"/>
                          <a:ea typeface="+mn-ea"/>
                          <a:cs typeface="Arial" pitchFamily="34" charset="0"/>
                        </a:rPr>
                        <a:t>major</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new product launches):</a:t>
                      </a:r>
                    </a:p>
                    <a:p>
                      <a:pPr marL="432000" marR="0" lvl="1"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new customers/contracts: present sales and gross margins as ‘new business’ within the business plan</a:t>
                      </a:r>
                    </a:p>
                    <a:p>
                      <a:pPr marL="432000" marR="0" lvl="1"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loss of existing customers/contracts: show ‘lost business’ separately in historic sales and gross margins </a:t>
                      </a:r>
                    </a:p>
                    <a:p>
                      <a:pPr marL="228600" marR="0" lvl="0" indent="-228600" algn="l" defTabSz="914400" rtl="0" eaLnBrk="1" fontAlgn="auto" latinLnBrk="0" hangingPunct="1">
                        <a:lnSpc>
                          <a:spcPct val="95000"/>
                        </a:lnSpc>
                        <a:spcBef>
                          <a:spcPts val="0"/>
                        </a:spcBef>
                        <a:spcAft>
                          <a:spcPts val="300"/>
                        </a:spcAft>
                        <a:buClr>
                          <a:schemeClr val="tx2"/>
                        </a:buClr>
                        <a:buSzPct val="100000"/>
                        <a:buFont typeface="+mj-lt"/>
                        <a:buAutoNum type="arabicPeriod" startAt="3"/>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Foreign exchange rates (and potentially key commodity prices)</a:t>
                      </a:r>
                    </a:p>
                    <a:p>
                      <a:pPr marL="432000" marR="0" lvl="1"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‘Translational’ effects (from converting the P&amp;Ls and balance sheets of foreign entities into the home currency): pro-forma P&amp;L (and BS) using constant currency analysis using todays FX rates</a:t>
                      </a:r>
                    </a:p>
                    <a:p>
                      <a:pPr marL="432000" marR="0" lvl="1"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‘Transactional’ effects and commodity price effects (e.g. fuel costs for airlines): typically rather a commercial analysis of the exposure (e.g. revenue and cost base by major currencies) and how profit effects from changes in FX rates can be passed on to customers</a:t>
                      </a:r>
                    </a:p>
                    <a:p>
                      <a:pPr marL="228600" marR="0" lvl="0" indent="-228600" algn="l" defTabSz="914400" rtl="0" eaLnBrk="1" fontAlgn="auto" latinLnBrk="0" hangingPunct="1">
                        <a:lnSpc>
                          <a:spcPct val="95000"/>
                        </a:lnSpc>
                        <a:spcBef>
                          <a:spcPts val="0"/>
                        </a:spcBef>
                        <a:spcAft>
                          <a:spcPts val="300"/>
                        </a:spcAft>
                        <a:buClr>
                          <a:schemeClr val="tx2"/>
                        </a:buClr>
                        <a:buSzPct val="100000"/>
                        <a:buFont typeface="+mj-lt"/>
                        <a:buAutoNum type="arabicPeriod" startAt="4"/>
                        <a:tabLst/>
                        <a:defRPr/>
                      </a:pPr>
                      <a:r>
                        <a:rPr kumimoji="0" lang="en-US" sz="900" b="0" i="0" u="sng" strike="noStrike" kern="1200" cap="none" spc="0" normalizeH="0" baseline="0" noProof="0" dirty="0" smtClean="0">
                          <a:ln>
                            <a:noFill/>
                          </a:ln>
                          <a:solidFill>
                            <a:srgbClr val="000000"/>
                          </a:solidFill>
                          <a:effectLst/>
                          <a:uLnTx/>
                          <a:uFillTx/>
                          <a:latin typeface="+mn-lt"/>
                          <a:ea typeface="+mn-ea"/>
                          <a:cs typeface="Arial" pitchFamily="34" charset="0"/>
                        </a:rPr>
                        <a:t>Major</a:t>
                      </a: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 changes in the costs structure (e.g. closing of old or opening of new plants; outsourcing)</a:t>
                      </a:r>
                    </a:p>
                    <a:p>
                      <a:pPr marL="432000" marR="0" lvl="1"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This requires careful consideration, whether such effects can reliably be pro-forma adjusted, or whether these need to be analyzed as part of historic sales and cost driver trends and respective projections </a:t>
                      </a:r>
                    </a:p>
                    <a:p>
                      <a:pPr marL="228600" marR="0" lvl="0" indent="-228600" algn="l" defTabSz="914400" rtl="0" eaLnBrk="1" fontAlgn="auto" latinLnBrk="0" hangingPunct="1">
                        <a:lnSpc>
                          <a:spcPct val="95000"/>
                        </a:lnSpc>
                        <a:spcBef>
                          <a:spcPts val="0"/>
                        </a:spcBef>
                        <a:spcAft>
                          <a:spcPts val="300"/>
                        </a:spcAft>
                        <a:buClr>
                          <a:schemeClr val="tx2"/>
                        </a:buClr>
                        <a:buSzPct val="100000"/>
                        <a:buFont typeface="+mj-lt"/>
                        <a:buAutoNum type="arabicPeriod" startAt="5"/>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Stand-alone costs (when Target is part of a larger Group):</a:t>
                      </a:r>
                    </a:p>
                    <a:p>
                      <a:pPr marL="432000" marR="0" lvl="1"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In a simple scenario, this could be limited to adjustments for ‘excessive’ head office charges (out of proportion with respect to series actually provided)</a:t>
                      </a:r>
                    </a:p>
                    <a:p>
                      <a:pPr marL="432000" marR="0" lvl="1" indent="-21600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Char char="—"/>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However, in most cases a robust analysis would require at least an initial ‘separation analysis’ and based on experience the stand alone costs determined based on such analysis can be significantly different from management's estimates.</a:t>
                      </a:r>
                    </a:p>
                    <a:p>
                      <a:pPr marL="0" marR="0" lvl="0" indent="0" algn="l" defTabSz="914400" rtl="0" eaLnBrk="1" fontAlgn="auto" latinLnBrk="0" hangingPunct="1">
                        <a:lnSpc>
                          <a:spcPct val="95000"/>
                        </a:lnSpc>
                        <a:spcBef>
                          <a:spcPts val="0"/>
                        </a:spcBef>
                        <a:spcAft>
                          <a:spcPts val="300"/>
                        </a:spcAft>
                        <a:buClr>
                          <a:schemeClr val="tx2"/>
                        </a:buClr>
                        <a:buSzPct val="100000"/>
                        <a:buFont typeface="Univers for KPMG Light" panose="020B0403020202020204" pitchFamily="34" charset="0"/>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Pro-forma adjustments must be explicitly stated as such with a clear narrative on the basis and assumption used. Some of these may not be treated as pro-forma adjustments, but instead presented as “other items to consider”. If not quantifiable, provide as much info as possible to allow the reader to form his own view.</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1588" marR="0" lvl="0" indent="-1588" algn="ctr" defTabSz="914400" rtl="0" eaLnBrk="1" fontAlgn="auto" latinLnBrk="0" hangingPunct="1">
                        <a:lnSpc>
                          <a:spcPct val="95000"/>
                        </a:lnSpc>
                        <a:spcBef>
                          <a:spcPts val="0"/>
                        </a:spcBef>
                        <a:spcAft>
                          <a:spcPts val="0"/>
                        </a:spcAft>
                        <a:buClr>
                          <a:srgbClr val="97989A"/>
                        </a:buClr>
                        <a:buSzPct val="100000"/>
                        <a:buFontTx/>
                        <a:buNone/>
                        <a:tabLst/>
                        <a:defRPr/>
                      </a:pPr>
                      <a:r>
                        <a:rPr kumimoji="0" lang="en-US" sz="900" b="0" i="0" u="none" strike="noStrike" kern="1200" cap="none" spc="0" normalizeH="0" baseline="0" noProof="0" dirty="0" smtClean="0">
                          <a:ln>
                            <a:noFill/>
                          </a:ln>
                          <a:solidFill>
                            <a:srgbClr val="000000"/>
                          </a:solidFill>
                          <a:effectLst/>
                          <a:uLnTx/>
                          <a:uFillTx/>
                          <a:latin typeface="+mn-lt"/>
                          <a:ea typeface="+mn-ea"/>
                          <a:cs typeface="Arial" pitchFamily="34" charset="0"/>
                        </a:rPr>
                        <a:t>8</a:t>
                      </a:r>
                    </a:p>
                  </a:txBody>
                  <a:tcPr marL="54000" marR="54000" marT="54000" marB="54000">
                    <a:lnL w="12700" cap="flat" cmpd="sng" algn="ctr">
                      <a:solidFill>
                        <a:schemeClr val="tx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
        <p:nvSpPr>
          <p:cNvPr id="7" name="Text Box 8"/>
          <p:cNvSpPr txBox="1">
            <a:spLocks noChangeArrowheads="1"/>
          </p:cNvSpPr>
          <p:nvPr>
            <p:custDataLst>
              <p:tags r:id="rId1"/>
            </p:custDataLst>
          </p:nvPr>
        </p:nvSpPr>
        <p:spPr bwMode="gray">
          <a:xfrm>
            <a:off x="488950" y="4642338"/>
            <a:ext cx="2280627" cy="1379049"/>
          </a:xfrm>
          <a:prstGeom prst="rect">
            <a:avLst/>
          </a:prstGeom>
          <a:solidFill>
            <a:srgbClr val="BC204B"/>
          </a:solidFill>
          <a:ln w="6350">
            <a:noFill/>
            <a:miter lim="800000"/>
            <a:headEnd type="none" w="sm" len="sm"/>
            <a:tailEnd type="none" w="sm" len="sm"/>
          </a:ln>
          <a:effectLst/>
        </p:spPr>
        <p:txBody>
          <a:bodyPr wrap="square" lIns="53975" tIns="53975" rIns="53975" bIns="53975" anchor="b">
            <a:noAutofit/>
          </a:bodyPr>
          <a:lstStyle/>
          <a:p>
            <a:pPr marL="358775" indent="-358775" defTabSz="762000" eaLnBrk="0" hangingPunct="0">
              <a:spcBef>
                <a:spcPts val="200"/>
              </a:spcBef>
              <a:tabLst>
                <a:tab pos="358775" algn="l"/>
              </a:tabLst>
            </a:pPr>
            <a:r>
              <a:rPr lang="en-US" sz="800" b="1" dirty="0">
                <a:solidFill>
                  <a:schemeClr val="bg1"/>
                </a:solidFill>
                <a:cs typeface="Arial" pitchFamily="34" charset="0"/>
              </a:rPr>
              <a:t>General rule: </a:t>
            </a:r>
          </a:p>
          <a:p>
            <a:pPr defTabSz="762000" eaLnBrk="0" hangingPunct="0">
              <a:spcBef>
                <a:spcPts val="200"/>
              </a:spcBef>
            </a:pPr>
            <a:r>
              <a:rPr lang="en-US" sz="800" dirty="0">
                <a:solidFill>
                  <a:schemeClr val="bg1"/>
                </a:solidFill>
                <a:cs typeface="Arial" pitchFamily="34" charset="0"/>
              </a:rPr>
              <a:t>Changes which had an impact on earnings until a specific historical date (e.g. closure of stores, loss of major customer) should preferably be pro forma adjusted retrospectively.</a:t>
            </a:r>
          </a:p>
          <a:p>
            <a:pPr defTabSz="762000" eaLnBrk="0" hangingPunct="0">
              <a:spcBef>
                <a:spcPts val="200"/>
              </a:spcBef>
            </a:pPr>
            <a:r>
              <a:rPr lang="en-US" sz="800" dirty="0">
                <a:solidFill>
                  <a:schemeClr val="bg1"/>
                </a:solidFill>
                <a:cs typeface="Arial" pitchFamily="34" charset="0"/>
              </a:rPr>
              <a:t>Changes impacting earnings from a certain date onwards (e.g. newly opened branches, new major customer) should preferably be presented in the business plan as a separate "new business”.</a:t>
            </a:r>
          </a:p>
        </p:txBody>
      </p:sp>
    </p:spTree>
    <p:extLst>
      <p:ext uri="{BB962C8B-B14F-4D97-AF65-F5344CB8AC3E}">
        <p14:creationId xmlns:p14="http://schemas.microsoft.com/office/powerpoint/2010/main" val="29793048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p:cNvPicPr>
            <a:picLocks noChangeAspect="1"/>
          </p:cNvPicPr>
          <p:nvPr>
            <p:custDataLst>
              <p:tags r:id="rId2"/>
            </p:custDataLst>
          </p:nvPr>
        </p:nvPicPr>
        <p:blipFill>
          <a:blip r:embed="rId9"/>
          <a:stretch>
            <a:fillRect/>
          </a:stretch>
        </p:blipFill>
        <p:spPr>
          <a:xfrm>
            <a:off x="2452433" y="1422400"/>
            <a:ext cx="3396743" cy="3541649"/>
          </a:xfrm>
          <a:prstGeom prst="rect">
            <a:avLst/>
          </a:prstGeom>
        </p:spPr>
      </p:pic>
      <p:sp>
        <p:nvSpPr>
          <p:cNvPr id="2" name="Textplatzhalter 1"/>
          <p:cNvSpPr>
            <a:spLocks noGrp="1"/>
          </p:cNvSpPr>
          <p:nvPr>
            <p:ph type="body" sz="quarter" idx="10"/>
          </p:nvPr>
        </p:nvSpPr>
        <p:spPr/>
        <p:txBody>
          <a:bodyPr/>
          <a:lstStyle/>
          <a:p>
            <a:r>
              <a:rPr lang="en-US" dirty="0" smtClean="0"/>
              <a:t>Total adjustments identified for FY12 would reduce reported EBITDA by €1.0 million (5.7% of reported EBITDA or a decrease in EBITDA margin by 0.5 percentage points), i.e. underlying profitability is slightly below reported.</a:t>
            </a:r>
          </a:p>
          <a:p>
            <a:r>
              <a:rPr lang="en-US" dirty="0" smtClean="0"/>
              <a:t>Except for FY10 to FY11 (where an increase in margins becomes a side ward movement) the trend in adjusted EBITDA follows the same path as reported EBITDA.</a:t>
            </a:r>
          </a:p>
          <a:p>
            <a:endParaRPr lang="en-US" dirty="0"/>
          </a:p>
        </p:txBody>
      </p:sp>
      <p:sp>
        <p:nvSpPr>
          <p:cNvPr id="4" name="Titel 3"/>
          <p:cNvSpPr>
            <a:spLocks noGrp="1"/>
          </p:cNvSpPr>
          <p:nvPr>
            <p:ph type="title"/>
          </p:nvPr>
        </p:nvSpPr>
        <p:spPr/>
        <p:txBody>
          <a:bodyPr/>
          <a:lstStyle/>
          <a:p>
            <a:r>
              <a:rPr lang="en-US" dirty="0" smtClean="0"/>
              <a:t>Example – ”Simple" quality of earnings analysis</a:t>
            </a:r>
            <a:endParaRPr lang="en-US" dirty="0"/>
          </a:p>
        </p:txBody>
      </p:sp>
      <p:sp>
        <p:nvSpPr>
          <p:cNvPr id="5" name="Textplatzhalter 4"/>
          <p:cNvSpPr>
            <a:spLocks noGrp="1"/>
          </p:cNvSpPr>
          <p:nvPr>
            <p:ph type="body" sz="quarter" idx="13"/>
          </p:nvPr>
        </p:nvSpPr>
        <p:spPr/>
        <p:txBody>
          <a:bodyPr/>
          <a:lstStyle/>
          <a:p>
            <a:r>
              <a:rPr lang="en-US" dirty="0"/>
              <a:t>Sales &amp; Gross Profit (historical) </a:t>
            </a:r>
          </a:p>
        </p:txBody>
      </p:sp>
      <p:sp>
        <p:nvSpPr>
          <p:cNvPr id="24" name="Text Box 8"/>
          <p:cNvSpPr txBox="1">
            <a:spLocks noChangeArrowheads="1"/>
          </p:cNvSpPr>
          <p:nvPr>
            <p:custDataLst>
              <p:tags r:id="rId3"/>
            </p:custDataLst>
          </p:nvPr>
        </p:nvSpPr>
        <p:spPr bwMode="gray">
          <a:xfrm>
            <a:off x="6024643" y="1422399"/>
            <a:ext cx="3382551" cy="2661921"/>
          </a:xfrm>
          <a:prstGeom prst="rect">
            <a:avLst/>
          </a:prstGeom>
          <a:solidFill>
            <a:srgbClr val="BC204B"/>
          </a:solidFill>
          <a:ln w="6350">
            <a:noFill/>
            <a:miter lim="800000"/>
            <a:headEnd type="none" w="sm" len="sm"/>
            <a:tailEnd type="none" w="sm" len="sm"/>
          </a:ln>
          <a:effectLst/>
        </p:spPr>
        <p:txBody>
          <a:bodyPr wrap="square" lIns="53975" tIns="53975" rIns="53975" bIns="53975" anchor="b">
            <a:noAutofit/>
          </a:bodyPr>
          <a:lstStyle/>
          <a:p>
            <a:pPr marL="358775" indent="-358775" defTabSz="762000" eaLnBrk="0" hangingPunct="0">
              <a:spcBef>
                <a:spcPts val="200"/>
              </a:spcBef>
              <a:tabLst>
                <a:tab pos="358775" algn="l"/>
              </a:tabLst>
            </a:pPr>
            <a:r>
              <a:rPr lang="en-US" sz="700" dirty="0">
                <a:solidFill>
                  <a:schemeClr val="bg1"/>
                </a:solidFill>
                <a:cs typeface="Arial" pitchFamily="34" charset="0"/>
              </a:rPr>
              <a:t>Note:	</a:t>
            </a:r>
            <a:endParaRPr lang="en-US" sz="700" dirty="0" smtClean="0">
              <a:solidFill>
                <a:schemeClr val="bg1"/>
              </a:solidFill>
              <a:cs typeface="Arial" pitchFamily="34" charset="0"/>
            </a:endParaRPr>
          </a:p>
          <a:p>
            <a:pPr defTabSz="762000" eaLnBrk="0" hangingPunct="0">
              <a:spcBef>
                <a:spcPts val="200"/>
              </a:spcBef>
            </a:pPr>
            <a:r>
              <a:rPr lang="en-US" sz="700" dirty="0" smtClean="0">
                <a:solidFill>
                  <a:schemeClr val="bg1"/>
                </a:solidFill>
                <a:cs typeface="Arial" pitchFamily="34" charset="0"/>
              </a:rPr>
              <a:t>In </a:t>
            </a:r>
            <a:r>
              <a:rPr lang="en-US" sz="700" dirty="0">
                <a:solidFill>
                  <a:schemeClr val="bg1"/>
                </a:solidFill>
                <a:cs typeface="Arial" pitchFamily="34" charset="0"/>
              </a:rPr>
              <a:t>general, adjustments to EBIT/EBITDA are only presented in one line item in the profit and loss summary. </a:t>
            </a:r>
          </a:p>
          <a:p>
            <a:pPr defTabSz="762000" eaLnBrk="0" hangingPunct="0">
              <a:spcBef>
                <a:spcPts val="200"/>
              </a:spcBef>
              <a:tabLst>
                <a:tab pos="358775" algn="l"/>
              </a:tabLst>
            </a:pPr>
            <a:r>
              <a:rPr lang="en-US" sz="700" dirty="0">
                <a:solidFill>
                  <a:schemeClr val="bg1"/>
                </a:solidFill>
                <a:cs typeface="Arial" pitchFamily="34" charset="0"/>
              </a:rPr>
              <a:t>Details on the individual adjustments are presented in a table on a separate page of the report. The adjustments are sequentially numbered and briefly described (issue and rational why to adjust).</a:t>
            </a:r>
          </a:p>
          <a:p>
            <a:pPr defTabSz="762000" eaLnBrk="0" hangingPunct="0">
              <a:spcBef>
                <a:spcPts val="200"/>
              </a:spcBef>
              <a:tabLst>
                <a:tab pos="358775" algn="l"/>
              </a:tabLst>
            </a:pPr>
            <a:r>
              <a:rPr lang="en-US" sz="700" dirty="0">
                <a:solidFill>
                  <a:schemeClr val="bg1"/>
                </a:solidFill>
                <a:cs typeface="Arial" pitchFamily="34" charset="0"/>
              </a:rPr>
              <a:t>However, in case the proposed adjustments lead to a distortion of trends in the individual P&amp;L line items (example: provisioning of material severance payments as a result of restructuring measures lead to an increase in personnel costs of 20% in the respective year), it should be considered whether a </a:t>
            </a:r>
            <a:r>
              <a:rPr lang="en-US" sz="700" dirty="0" smtClean="0">
                <a:solidFill>
                  <a:schemeClr val="bg1"/>
                </a:solidFill>
                <a:cs typeface="Arial" pitchFamily="34" charset="0"/>
              </a:rPr>
              <a:t>"normalized </a:t>
            </a:r>
            <a:r>
              <a:rPr lang="en-US" sz="700" dirty="0">
                <a:solidFill>
                  <a:schemeClr val="bg1"/>
                </a:solidFill>
                <a:cs typeface="Arial" pitchFamily="34" charset="0"/>
              </a:rPr>
              <a:t>P&amp;L" should be presented, i.e. adjust for all (then "fully </a:t>
            </a:r>
            <a:r>
              <a:rPr lang="en-US" sz="700" dirty="0" smtClean="0">
                <a:solidFill>
                  <a:schemeClr val="bg1"/>
                </a:solidFill>
                <a:cs typeface="Arial" pitchFamily="34" charset="0"/>
              </a:rPr>
              <a:t>normalized </a:t>
            </a:r>
            <a:r>
              <a:rPr lang="en-US" sz="700" dirty="0">
                <a:solidFill>
                  <a:schemeClr val="bg1"/>
                </a:solidFill>
                <a:cs typeface="Arial" pitchFamily="34" charset="0"/>
              </a:rPr>
              <a:t>") or certain adjustments in the specific P&amp;L line items.</a:t>
            </a:r>
          </a:p>
          <a:p>
            <a:pPr marL="358775" indent="-358775" defTabSz="762000" eaLnBrk="0" hangingPunct="0">
              <a:spcBef>
                <a:spcPts val="200"/>
              </a:spcBef>
              <a:tabLst>
                <a:tab pos="358775" algn="l"/>
              </a:tabLst>
            </a:pPr>
            <a:r>
              <a:rPr lang="en-US" sz="700" dirty="0">
                <a:solidFill>
                  <a:schemeClr val="bg1"/>
                </a:solidFill>
                <a:cs typeface="Arial" pitchFamily="34" charset="0"/>
              </a:rPr>
              <a:t>Advantage:</a:t>
            </a:r>
          </a:p>
          <a:p>
            <a:pPr marL="216000" indent="-216000" defTabSz="762000" eaLnBrk="0" hangingPunct="0">
              <a:spcBef>
                <a:spcPts val="200"/>
              </a:spcBef>
              <a:buClr>
                <a:schemeClr val="bg1"/>
              </a:buClr>
              <a:buFont typeface="Univers for KPMG Light" panose="020B0403020202020204" pitchFamily="34" charset="0"/>
              <a:buChar char="—"/>
              <a:tabLst>
                <a:tab pos="358775" algn="l"/>
              </a:tabLst>
            </a:pPr>
            <a:r>
              <a:rPr lang="en-US" sz="700" dirty="0">
                <a:solidFill>
                  <a:schemeClr val="bg1"/>
                </a:solidFill>
                <a:cs typeface="Arial" pitchFamily="34" charset="0"/>
              </a:rPr>
              <a:t>The development of P&amp;L line items is presented in a comparable view (understandable or more consistent development of income and expenses). As a result, less verbal commentary is required.</a:t>
            </a:r>
          </a:p>
          <a:p>
            <a:pPr marL="358775" indent="-358775" defTabSz="762000" eaLnBrk="0" hangingPunct="0">
              <a:spcBef>
                <a:spcPts val="200"/>
              </a:spcBef>
              <a:tabLst>
                <a:tab pos="358775" algn="l"/>
              </a:tabLst>
            </a:pPr>
            <a:r>
              <a:rPr lang="en-US" sz="700" dirty="0">
                <a:solidFill>
                  <a:schemeClr val="bg1"/>
                </a:solidFill>
                <a:cs typeface="Arial" pitchFamily="34" charset="0"/>
              </a:rPr>
              <a:t>Disadvantages:</a:t>
            </a:r>
          </a:p>
          <a:p>
            <a:pPr marL="216000" indent="-216000" defTabSz="762000" eaLnBrk="0" hangingPunct="0">
              <a:spcBef>
                <a:spcPts val="200"/>
              </a:spcBef>
              <a:buClr>
                <a:schemeClr val="bg1"/>
              </a:buClr>
              <a:buFont typeface="Univers for KPMG Light" panose="020B0403020202020204" pitchFamily="34" charset="0"/>
              <a:buChar char="—"/>
              <a:tabLst>
                <a:tab pos="358775" algn="l"/>
              </a:tabLst>
            </a:pPr>
            <a:r>
              <a:rPr lang="en-US" sz="700" dirty="0">
                <a:solidFill>
                  <a:schemeClr val="bg1"/>
                </a:solidFill>
                <a:cs typeface="Arial" pitchFamily="34" charset="0"/>
              </a:rPr>
              <a:t>The preparation of a </a:t>
            </a:r>
            <a:r>
              <a:rPr lang="en-US" sz="700" dirty="0" smtClean="0">
                <a:solidFill>
                  <a:schemeClr val="bg1"/>
                </a:solidFill>
                <a:cs typeface="Arial" pitchFamily="34" charset="0"/>
              </a:rPr>
              <a:t>normalized </a:t>
            </a:r>
            <a:r>
              <a:rPr lang="en-US" sz="700" dirty="0">
                <a:solidFill>
                  <a:schemeClr val="bg1"/>
                </a:solidFill>
                <a:cs typeface="Arial" pitchFamily="34" charset="0"/>
              </a:rPr>
              <a:t>P&amp;L is complex and error-prone (any changes in the adjustments as presented in the summary P&amp;L need to be reflected in all related detail analyses throughout the report).</a:t>
            </a:r>
          </a:p>
          <a:p>
            <a:pPr marL="216000" indent="-216000" defTabSz="762000" eaLnBrk="0" hangingPunct="0">
              <a:spcBef>
                <a:spcPts val="200"/>
              </a:spcBef>
              <a:buClr>
                <a:schemeClr val="bg1"/>
              </a:buClr>
              <a:buFont typeface="Univers for KPMG Light" panose="020B0403020202020204" pitchFamily="34" charset="0"/>
              <a:buChar char="—"/>
              <a:tabLst>
                <a:tab pos="358775" algn="l"/>
              </a:tabLst>
            </a:pPr>
            <a:r>
              <a:rPr lang="en-US" sz="700" dirty="0">
                <a:solidFill>
                  <a:schemeClr val="bg1"/>
                </a:solidFill>
                <a:cs typeface="Arial" pitchFamily="34" charset="0"/>
              </a:rPr>
              <a:t>There is a potential risk that target management no longer </a:t>
            </a:r>
            <a:r>
              <a:rPr lang="en-US" sz="700" dirty="0" smtClean="0">
                <a:solidFill>
                  <a:schemeClr val="bg1"/>
                </a:solidFill>
                <a:cs typeface="Arial" pitchFamily="34" charset="0"/>
              </a:rPr>
              <a:t>recognizes </a:t>
            </a:r>
            <a:r>
              <a:rPr lang="en-US" sz="700" dirty="0">
                <a:solidFill>
                  <a:schemeClr val="bg1"/>
                </a:solidFill>
                <a:cs typeface="Arial" pitchFamily="34" charset="0"/>
              </a:rPr>
              <a:t>“their ” financials.</a:t>
            </a:r>
          </a:p>
        </p:txBody>
      </p:sp>
      <p:sp>
        <p:nvSpPr>
          <p:cNvPr id="19" name="Text Box 5"/>
          <p:cNvSpPr txBox="1">
            <a:spLocks noChangeArrowheads="1"/>
          </p:cNvSpPr>
          <p:nvPr>
            <p:custDataLst>
              <p:tags r:id="rId4"/>
            </p:custDataLst>
          </p:nvPr>
        </p:nvSpPr>
        <p:spPr bwMode="auto">
          <a:xfrm>
            <a:off x="2446338" y="4961613"/>
            <a:ext cx="3614658" cy="92075"/>
          </a:xfrm>
          <a:prstGeom prst="rect">
            <a:avLst/>
          </a:prstGeom>
          <a:noFill/>
          <a:ln w="6350">
            <a:noFill/>
            <a:miter lim="800000"/>
            <a:headEnd type="none" w="sm" len="sm"/>
            <a:tailEnd type="none" w="sm" len="sm"/>
          </a:ln>
        </p:spPr>
        <p:txBody>
          <a:bodyPr lIns="0" tIns="0" rIns="0" bIns="0">
            <a:spAutoFit/>
          </a:bodyPr>
          <a:lstStyle/>
          <a:p>
            <a:pPr marL="365125" marR="0" lvl="0" indent="-365125" defTabSz="762000" eaLnBrk="0" fontAlgn="auto" latinLnBrk="0" hangingPunct="0">
              <a:lnSpc>
                <a:spcPct val="100000"/>
              </a:lnSpc>
              <a:spcBef>
                <a:spcPct val="15000"/>
              </a:spcBef>
              <a:spcAft>
                <a:spcPts val="0"/>
              </a:spcAft>
              <a:buClrTx/>
              <a:buSzTx/>
              <a:buFontTx/>
              <a:buNone/>
              <a:tabLst>
                <a:tab pos="533400" algn="l"/>
              </a:tabLst>
              <a:defRPr/>
            </a:pPr>
            <a:r>
              <a:rPr kumimoji="0" lang="en-US" sz="600" b="0" i="0" u="none" strike="noStrike" kern="0" cap="none" spc="0" normalizeH="0" baseline="0" dirty="0" smtClean="0">
                <a:ln>
                  <a:noFill/>
                </a:ln>
                <a:solidFill>
                  <a:srgbClr val="000000"/>
                </a:solidFill>
                <a:effectLst/>
                <a:uLnTx/>
                <a:uFillTx/>
              </a:rPr>
              <a:t>Source:	Management information.</a:t>
            </a:r>
          </a:p>
        </p:txBody>
      </p:sp>
      <p:pic>
        <p:nvPicPr>
          <p:cNvPr id="9" name="Grafik 8"/>
          <p:cNvPicPr>
            <a:picLocks noChangeAspect="1"/>
          </p:cNvPicPr>
          <p:nvPr>
            <p:custDataLst>
              <p:tags r:id="rId5"/>
            </p:custDataLst>
          </p:nvPr>
        </p:nvPicPr>
        <p:blipFill>
          <a:blip r:embed="rId10"/>
          <a:stretch>
            <a:fillRect/>
          </a:stretch>
        </p:blipFill>
        <p:spPr>
          <a:xfrm>
            <a:off x="-2793400" y="1785175"/>
            <a:ext cx="1950889" cy="2225233"/>
          </a:xfrm>
          <a:prstGeom prst="rect">
            <a:avLst/>
          </a:prstGeom>
        </p:spPr>
      </p:pic>
      <p:sp>
        <p:nvSpPr>
          <p:cNvPr id="13" name="Rounded Rectangle 2"/>
          <p:cNvSpPr/>
          <p:nvPr>
            <p:custDataLst>
              <p:tags r:id="rId6"/>
            </p:custDataLst>
          </p:nvPr>
        </p:nvSpPr>
        <p:spPr>
          <a:xfrm rot="5400000">
            <a:off x="5200353" y="1624114"/>
            <a:ext cx="137797" cy="1159847"/>
          </a:xfrm>
          <a:prstGeom prst="roundRect">
            <a:avLst>
              <a:gd name="adj" fmla="val 21081"/>
            </a:avLst>
          </a:prstGeom>
          <a:noFill/>
          <a:ln w="12700">
            <a:solidFill>
              <a:srgbClr val="BC204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vert="vert270" lIns="54610" tIns="54610" rIns="54610" bIns="54610" rtlCol="0" anchor="ctr"/>
          <a:lstStyle/>
          <a:p>
            <a:pPr algn="ctr"/>
            <a:endParaRPr lang="en-US" sz="900" dirty="0">
              <a:solidFill>
                <a:schemeClr val="tx2"/>
              </a:solidFill>
              <a:latin typeface="Arial" panose="020B0604020202020204" pitchFamily="34" charset="0"/>
            </a:endParaRPr>
          </a:p>
        </p:txBody>
      </p:sp>
      <p:pic>
        <p:nvPicPr>
          <p:cNvPr id="8" name="Grafik 7"/>
          <p:cNvPicPr>
            <a:picLocks noChangeAspect="1"/>
          </p:cNvPicPr>
          <p:nvPr>
            <p:custDataLst>
              <p:tags r:id="rId7"/>
            </p:custDataLst>
          </p:nvPr>
        </p:nvPicPr>
        <p:blipFill>
          <a:blip r:embed="rId11"/>
          <a:stretch>
            <a:fillRect/>
          </a:stretch>
        </p:blipFill>
        <p:spPr>
          <a:xfrm>
            <a:off x="-2793400" y="1785175"/>
            <a:ext cx="1950889" cy="2225233"/>
          </a:xfrm>
          <a:prstGeom prst="rect">
            <a:avLst/>
          </a:prstGeom>
        </p:spPr>
      </p:pic>
      <p:graphicFrame>
        <p:nvGraphicFramePr>
          <p:cNvPr id="18" name="Objekt 17"/>
          <p:cNvGraphicFramePr>
            <a:graphicFrameLocks noChangeAspect="1"/>
          </p:cNvGraphicFramePr>
          <p:nvPr>
            <p:extLst>
              <p:ext uri="{D42A27DB-BD31-4B8C-83A1-F6EECF244321}">
                <p14:modId xmlns:p14="http://schemas.microsoft.com/office/powerpoint/2010/main" val="3319949515"/>
              </p:ext>
            </p:extLst>
          </p:nvPr>
        </p:nvGraphicFramePr>
        <p:xfrm>
          <a:off x="-1817956" y="1111060"/>
          <a:ext cx="914400" cy="771525"/>
        </p:xfrm>
        <a:graphic>
          <a:graphicData uri="http://schemas.openxmlformats.org/presentationml/2006/ole">
            <mc:AlternateContent xmlns:mc="http://schemas.openxmlformats.org/markup-compatibility/2006">
              <mc:Choice xmlns:v="urn:schemas-microsoft-com:vml" Requires="v">
                <p:oleObj spid="_x0000_s4131" name="Arbeitsblatt" showAsIcon="1" r:id="rId13" imgW="914400" imgH="771480" progId="Excel.Sheet.12">
                  <p:embed/>
                </p:oleObj>
              </mc:Choice>
              <mc:Fallback>
                <p:oleObj name="Arbeitsblatt" showAsIcon="1" r:id="rId13" imgW="914400" imgH="771480" progId="Excel.Sheet.12">
                  <p:embed/>
                  <p:pic>
                    <p:nvPicPr>
                      <p:cNvPr id="0" name=""/>
                      <p:cNvPicPr/>
                      <p:nvPr/>
                    </p:nvPicPr>
                    <p:blipFill>
                      <a:blip r:embed="rId14"/>
                      <a:stretch>
                        <a:fillRect/>
                      </a:stretch>
                    </p:blipFill>
                    <p:spPr>
                      <a:xfrm>
                        <a:off x="-1817956" y="111106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2713201979"/>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Report"/>
  <p:tag name="KEYWORD" val="REPORT"/>
  <p:tag name="TEMPLATEVERSION" val="12/02/2016 01:32:30"/>
</p:tagLst>
</file>

<file path=ppt/tags/tag10.xml><?xml version="1.0" encoding="utf-8"?>
<p:tagLst xmlns:a="http://schemas.openxmlformats.org/drawingml/2006/main" xmlns:r="http://schemas.openxmlformats.org/officeDocument/2006/relationships" xmlns:p="http://schemas.openxmlformats.org/presentationml/2006/main">
  <p:tag name="ADV_TOP" val="264.3301"/>
  <p:tag name="ADV_LEFT" val="180.25"/>
  <p:tag name="ADV_HEIGHT" val="16.56016"/>
  <p:tag name="ADV_WIDTH" val="283.5"/>
</p:tagLst>
</file>

<file path=ppt/tags/tag11.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Normalized Earnings.xlsx]Quality of earnings!$A$2:$E$24"/>
</p:tagLst>
</file>

<file path=ppt/tags/tag12.xml><?xml version="1.0" encoding="utf-8"?>
<p:tagLst xmlns:a="http://schemas.openxmlformats.org/drawingml/2006/main" xmlns:r="http://schemas.openxmlformats.org/officeDocument/2006/relationships" xmlns:p="http://schemas.openxmlformats.org/presentationml/2006/main">
  <p:tag name="ADV_TOP" val="264.3301"/>
  <p:tag name="ADV_LEFT" val="180.25"/>
  <p:tag name="ADV_HEIGHT" val="16.56016"/>
  <p:tag name="ADV_WIDTH" val="283.5"/>
</p:tagLst>
</file>

<file path=ppt/tags/tag13.xml><?xml version="1.0" encoding="utf-8"?>
<p:tagLst xmlns:a="http://schemas.openxmlformats.org/drawingml/2006/main" xmlns:r="http://schemas.openxmlformats.org/officeDocument/2006/relationships" xmlns:p="http://schemas.openxmlformats.org/presentationml/2006/main">
  <p:tag name="ADV_TOP" val="480.875"/>
  <p:tag name="ADV_LEFT" val="140.625"/>
  <p:tag name="ADV_HEIGHT" val="15.625"/>
  <p:tag name="ADV_WIDTH" val="312"/>
</p:tagLst>
</file>

<file path=ppt/tags/tag14.xml><?xml version="1.0" encoding="utf-8"?>
<p:tagLst xmlns:a="http://schemas.openxmlformats.org/drawingml/2006/main" xmlns:r="http://schemas.openxmlformats.org/officeDocument/2006/relationships" xmlns:p="http://schemas.openxmlformats.org/presentationml/2006/main">
  <p:tag name="XLNAME" val="[\\Defr2fsr642\sdc\Live\GRP025\114393_6.2\Working\aktueller Stand\Work Book_Normalised Earnings.xlsx]Quality of earnings!$A$2:$E$24"/>
  <p:tag name="WASTB" val="TRUE"/>
</p:tagLst>
</file>

<file path=ppt/tags/tag15.xml><?xml version="1.0" encoding="utf-8"?>
<p:tagLst xmlns:a="http://schemas.openxmlformats.org/drawingml/2006/main" xmlns:r="http://schemas.openxmlformats.org/officeDocument/2006/relationships" xmlns:p="http://schemas.openxmlformats.org/presentationml/2006/main">
  <p:tag name="ADV_TOP" val="97,93157"/>
  <p:tag name="ADV_LEFT" val="207,154"/>
  <p:tag name="ADV_HEIGHT" val="62,85496"/>
  <p:tag name="ADV_WIDTH" val="34,04685"/>
</p:tagLst>
</file>

<file path=ppt/tags/tag16.xml><?xml version="1.0" encoding="utf-8"?>
<p:tagLst xmlns:a="http://schemas.openxmlformats.org/drawingml/2006/main" xmlns:r="http://schemas.openxmlformats.org/officeDocument/2006/relationships" xmlns:p="http://schemas.openxmlformats.org/presentationml/2006/main">
  <p:tag name="XLNAME" val="[\\Defr2fsr642\sdc\Live\GRP025\149325_6.2\Working\aktueller Stand\Actuals\Workbook_Normalized Earnings.xlsx]Quality of earnings!$A$2:$E$24"/>
  <p:tag name="WASTB" val="TRUE"/>
</p:tagLst>
</file>

<file path=ppt/tags/tag17.xml><?xml version="1.0" encoding="utf-8"?>
<p:tagLst xmlns:a="http://schemas.openxmlformats.org/drawingml/2006/main" xmlns:r="http://schemas.openxmlformats.org/officeDocument/2006/relationships" xmlns:p="http://schemas.openxmlformats.org/presentationml/2006/main">
  <p:tag name="COPYRIGHT1" val="TRUE"/>
</p:tagLst>
</file>

<file path=ppt/tags/tag2.xml><?xml version="1.0" encoding="utf-8"?>
<p:tagLst xmlns:a="http://schemas.openxmlformats.org/drawingml/2006/main" xmlns:r="http://schemas.openxmlformats.org/officeDocument/2006/relationships" xmlns:p="http://schemas.openxmlformats.org/presentationml/2006/main">
  <p:tag name="ADV_TOP" val="497,6471"/>
  <p:tag name="ADV_LEFT" val="121,9184"/>
  <p:tag name="ADV_HEIGHT" val="29,19685"/>
  <p:tag name="ADV_WIDTH" val="538,937"/>
  <p:tag name="ADV_COPYRIGHT" val="TRUE"/>
</p:tagLst>
</file>

<file path=ppt/tags/tag3.xml><?xml version="1.0" encoding="utf-8"?>
<p:tagLst xmlns:a="http://schemas.openxmlformats.org/drawingml/2006/main" xmlns:r="http://schemas.openxmlformats.org/officeDocument/2006/relationships" xmlns:p="http://schemas.openxmlformats.org/presentationml/2006/main">
  <p:tag name="FASFONT" val="Univers55"/>
</p:tagLst>
</file>

<file path=ppt/tags/tag4.xml><?xml version="1.0" encoding="utf-8"?>
<p:tagLst xmlns:a="http://schemas.openxmlformats.org/drawingml/2006/main" xmlns:r="http://schemas.openxmlformats.org/officeDocument/2006/relationships" xmlns:p="http://schemas.openxmlformats.org/presentationml/2006/main">
  <p:tag name="FASFONT" val="Univers55"/>
</p:tagLst>
</file>

<file path=ppt/tags/tag5.xml><?xml version="1.0" encoding="utf-8"?>
<p:tagLst xmlns:a="http://schemas.openxmlformats.org/drawingml/2006/main" xmlns:r="http://schemas.openxmlformats.org/officeDocument/2006/relationships" xmlns:p="http://schemas.openxmlformats.org/presentationml/2006/main">
  <p:tag name="FASFONT" val="Univers55"/>
</p:tagLst>
</file>

<file path=ppt/tags/tag6.xml><?xml version="1.0" encoding="utf-8"?>
<p:tagLst xmlns:a="http://schemas.openxmlformats.org/drawingml/2006/main" xmlns:r="http://schemas.openxmlformats.org/officeDocument/2006/relationships" xmlns:p="http://schemas.openxmlformats.org/presentationml/2006/main">
  <p:tag name="FASFONT" val="Univers55"/>
</p:tagLst>
</file>

<file path=ppt/tags/tag7.xml><?xml version="1.0" encoding="utf-8"?>
<p:tagLst xmlns:a="http://schemas.openxmlformats.org/drawingml/2006/main" xmlns:r="http://schemas.openxmlformats.org/officeDocument/2006/relationships" xmlns:p="http://schemas.openxmlformats.org/presentationml/2006/main">
  <p:tag name="FASFONT" val="Univers55"/>
</p:tagLst>
</file>

<file path=ppt/tags/tag8.xml><?xml version="1.0" encoding="utf-8"?>
<p:tagLst xmlns:a="http://schemas.openxmlformats.org/drawingml/2006/main" xmlns:r="http://schemas.openxmlformats.org/officeDocument/2006/relationships" xmlns:p="http://schemas.openxmlformats.org/presentationml/2006/main">
  <p:tag name="FASFONT" val="Univers55"/>
</p:tagLst>
</file>

<file path=ppt/tags/tag9.xml><?xml version="1.0" encoding="utf-8"?>
<p:tagLst xmlns:a="http://schemas.openxmlformats.org/drawingml/2006/main" xmlns:r="http://schemas.openxmlformats.org/officeDocument/2006/relationships" xmlns:p="http://schemas.openxmlformats.org/presentationml/2006/main">
  <p:tag name="FASFONT" val="Univers55"/>
</p:tagLst>
</file>

<file path=ppt/theme/theme1.xml><?xml version="1.0" encoding="utf-8"?>
<a:theme xmlns:a="http://schemas.openxmlformats.org/drawingml/2006/main" name="KPMG_Report_4x3_050216_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000" tIns="54000" rIns="54000" bIns="54000" rtlCol="0" anchor="ctr"/>
      <a:lstStyle>
        <a:defPPr algn="ctr">
          <a:defRPr sz="9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9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Report Standard Template.potx" id="{A66F3A25-DDAF-4F9C-9EC7-C070DE56DA99}" vid="{DE4577A6-B610-45C4-BDC3-84C99DB1A8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0C5FB51930F184B8470DE91B960B2CC" ma:contentTypeVersion="1" ma:contentTypeDescription="Create a new document." ma:contentTypeScope="" ma:versionID="b0b2db6cb79bc243617bdfba5069fc8f">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29ECBF3-A997-4ABF-8C98-57F62515CE59}">
  <ds:schemaRefs>
    <ds:schemaRef ds:uri="http://schemas.microsoft.com/office/2006/metadata/properties"/>
    <ds:schemaRef ds:uri="http://schemas.microsoft.com/sharepoint/v3"/>
  </ds:schemaRefs>
</ds:datastoreItem>
</file>

<file path=customXml/itemProps2.xml><?xml version="1.0" encoding="utf-8"?>
<ds:datastoreItem xmlns:ds="http://schemas.openxmlformats.org/officeDocument/2006/customXml" ds:itemID="{A9226315-B592-4AD8-BCA1-3E8E3AF88922}">
  <ds:schemaRefs>
    <ds:schemaRef ds:uri="http://schemas.microsoft.com/sharepoint/v3/contenttype/forms"/>
  </ds:schemaRefs>
</ds:datastoreItem>
</file>

<file path=customXml/itemProps3.xml><?xml version="1.0" encoding="utf-8"?>
<ds:datastoreItem xmlns:ds="http://schemas.openxmlformats.org/officeDocument/2006/customXml" ds:itemID="{EEA35D9E-C662-49C1-8BBD-7375E8CF103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KPMG Report Standard Template</Template>
  <TotalTime>0</TotalTime>
  <Words>2744</Words>
  <Application>Microsoft Office PowerPoint</Application>
  <PresentationFormat>A4-Papier (210x297 mm)</PresentationFormat>
  <Paragraphs>200</Paragraphs>
  <Slides>10</Slides>
  <Notes>2</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10</vt:i4>
      </vt:variant>
    </vt:vector>
  </HeadingPairs>
  <TitlesOfParts>
    <vt:vector size="18" baseType="lpstr">
      <vt:lpstr>Arial</vt:lpstr>
      <vt:lpstr>Calibri</vt:lpstr>
      <vt:lpstr>KPMG Extralight</vt:lpstr>
      <vt:lpstr>KPMG Light</vt:lpstr>
      <vt:lpstr>Univers for KPMG Light</vt:lpstr>
      <vt:lpstr>Wingdings</vt:lpstr>
      <vt:lpstr>KPMG_Report_4x3_050216_2016</vt:lpstr>
      <vt:lpstr>Arbeitsblatt</vt:lpstr>
      <vt:lpstr>Workbook Normalized Earnings </vt:lpstr>
      <vt:lpstr>Disclaimer</vt:lpstr>
      <vt:lpstr>Overview (1/2)</vt:lpstr>
      <vt:lpstr>Overview (2/2) – Structure of analysis (Total Cost Format) and related workbooks</vt:lpstr>
      <vt:lpstr>Pitfalls and lessons learned</vt:lpstr>
      <vt:lpstr>Core issue (1/3)</vt:lpstr>
      <vt:lpstr>Core issue (2/3)</vt:lpstr>
      <vt:lpstr>Core issue (3/3)</vt:lpstr>
      <vt:lpstr>Example – ”Simple" quality of earnings analysis</vt:lpstr>
      <vt:lpstr>PowerPoint-Präsentation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template</dc:title>
  <dc:creator>KM Germany</dc:creator>
  <cp:keywords/>
  <dc:description/>
  <cp:lastModifiedBy>Müller, Christian</cp:lastModifiedBy>
  <cp:revision>98</cp:revision>
  <dcterms:created xsi:type="dcterms:W3CDTF">2016-06-20T11:42:26Z</dcterms:created>
  <dcterms:modified xsi:type="dcterms:W3CDTF">2017-04-21T08:31:58Z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PMG_LayoutGrid">
    <vt:lpwstr>0</vt:lpwstr>
  </property>
  <property fmtid="{D5CDD505-2E9C-101B-9397-08002B2CF9AE}" pid="3" name="ContentTypeId">
    <vt:lpwstr>0x01010010C5FB51930F184B8470DE91B960B2CC</vt:lpwstr>
  </property>
</Properties>
</file>

<file path=docProps/thumbnail.jpeg>
</file>